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2" r:id="rId19"/>
    <p:sldId id="273" r:id="rId20"/>
    <p:sldId id="274" r:id="rId21"/>
    <p:sldId id="275" r:id="rId22"/>
    <p:sldId id="279" r:id="rId23"/>
    <p:sldId id="276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5" r:id="rId36"/>
    <p:sldId id="293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2F134-08A1-4DBA-AA0B-4A3CC14593A4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78EB-3ABF-4076-8597-A83DB44E1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0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74F18-F7C6-4F33-9D99-1A7CADEEAD0C}" type="slidenum">
              <a:rPr lang="en-US"/>
              <a:pPr/>
              <a:t>31</a:t>
            </a:fld>
            <a:endParaRPr lang="en-US"/>
          </a:p>
        </p:txBody>
      </p:sp>
      <p:sp>
        <p:nvSpPr>
          <p:cNvPr id="55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8E95D-E1EF-4D0A-9490-FBC5A0C4878D}" type="slidenum">
              <a:rPr lang="en-US"/>
              <a:pPr/>
              <a:t>35</a:t>
            </a:fld>
            <a:endParaRPr lang="en-US"/>
          </a:p>
        </p:txBody>
      </p:sp>
      <p:sp>
        <p:nvSpPr>
          <p:cNvPr id="696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E7B3BFF-02E3-4912-A101-3EE386F1237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C85955-EC53-47C1-96B7-96A2A666A4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3BFF-02E3-4912-A101-3EE386F1237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5955-EC53-47C1-96B7-96A2A666A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E7B3BFF-02E3-4912-A101-3EE386F1237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C85955-EC53-47C1-96B7-96A2A666A4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3BFF-02E3-4912-A101-3EE386F1237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C85955-EC53-47C1-96B7-96A2A666A4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3BFF-02E3-4912-A101-3EE386F1237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C85955-EC53-47C1-96B7-96A2A666A49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7B3BFF-02E3-4912-A101-3EE386F1237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C85955-EC53-47C1-96B7-96A2A666A49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7B3BFF-02E3-4912-A101-3EE386F1237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C85955-EC53-47C1-96B7-96A2A666A49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3BFF-02E3-4912-A101-3EE386F1237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C85955-EC53-47C1-96B7-96A2A666A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3BFF-02E3-4912-A101-3EE386F1237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C85955-EC53-47C1-96B7-96A2A666A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3BFF-02E3-4912-A101-3EE386F1237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C85955-EC53-47C1-96B7-96A2A666A4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E7B3BFF-02E3-4912-A101-3EE386F1237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C85955-EC53-47C1-96B7-96A2A666A49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7B3BFF-02E3-4912-A101-3EE386F1237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C85955-EC53-47C1-96B7-96A2A666A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as.muohio.edu/~mbi-ws/microscopes/compoundscope.html" TargetMode="External"/><Relationship Id="rId4" Type="http://schemas.openxmlformats.org/officeDocument/2006/relationships/image" Target="http://www.cas.muohio.edu/~mbi-ws/microscopes/images/firsttry.GI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est+the+hypothesis&amp;source=images&amp;cd=&amp;cad=rja&amp;docid=ox1kYHJ7T4r7jM&amp;tbnid=EC3X16fwk5TynM:&amp;ved=0CAUQjRw&amp;url=http://www.thegeminigeek.com/what-is-hypothesis-testing/&amp;ei=2OstUumSJset4APAg4Eo&amp;psig=AFQjCNGucb49kXZR2BxWSyfaOa64UauQlg&amp;ust=137882751121656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Unidad</a:t>
            </a:r>
            <a:r>
              <a:rPr lang="en-US" dirty="0" smtClean="0"/>
              <a:t> 1: </a:t>
            </a:r>
            <a:r>
              <a:rPr lang="en-US" dirty="0" err="1" smtClean="0"/>
              <a:t>Introduccion</a:t>
            </a:r>
            <a:r>
              <a:rPr lang="en-US" dirty="0" smtClean="0"/>
              <a:t> al </a:t>
            </a:r>
            <a:r>
              <a:rPr lang="en-US" dirty="0" err="1" smtClean="0"/>
              <a:t>estudio</a:t>
            </a:r>
            <a:r>
              <a:rPr lang="en-US" dirty="0" smtClean="0"/>
              <a:t> del </a:t>
            </a:r>
            <a:r>
              <a:rPr lang="en-US" dirty="0" err="1" smtClean="0"/>
              <a:t>medio</a:t>
            </a:r>
            <a:r>
              <a:rPr lang="en-US" dirty="0" smtClean="0"/>
              <a:t> </a:t>
            </a:r>
            <a:r>
              <a:rPr lang="en-US" dirty="0" err="1" smtClean="0"/>
              <a:t>ambiente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5867400"/>
            <a:ext cx="6705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Unit 1: Introduction to the study of the environment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 what are the steps of the scientific method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</a:p>
          <a:p>
            <a:r>
              <a:rPr lang="en-US" dirty="0" smtClean="0"/>
              <a:t>Step 2:</a:t>
            </a:r>
          </a:p>
          <a:p>
            <a:r>
              <a:rPr lang="en-US" dirty="0" smtClean="0"/>
              <a:t>Step 3</a:t>
            </a:r>
          </a:p>
          <a:p>
            <a:r>
              <a:rPr lang="en-US" dirty="0" smtClean="0"/>
              <a:t>Step 4:</a:t>
            </a:r>
          </a:p>
          <a:p>
            <a:r>
              <a:rPr lang="en-US" dirty="0" smtClean="0"/>
              <a:t>Step 5:</a:t>
            </a:r>
          </a:p>
          <a:p>
            <a:r>
              <a:rPr lang="en-US" dirty="0" smtClean="0"/>
              <a:t>Step 6:</a:t>
            </a:r>
          </a:p>
          <a:p>
            <a:r>
              <a:rPr lang="en-US" dirty="0" smtClean="0"/>
              <a:t>Step 7: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is a theory?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Times New Roman" charset="0"/>
              </a:rPr>
              <a:t>explanation that applies to a broad range of phenomena which is supported by facts and evidence.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___________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que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 ___________ 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una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amplia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gama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 de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fenomenos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que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 son ___________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por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hechos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 y ____________</a:t>
            </a:r>
          </a:p>
        </p:txBody>
      </p:sp>
      <p:pic>
        <p:nvPicPr>
          <p:cNvPr id="7170" name="Picture 2" descr="http://t3.gstatic.com/images?q=tbn:ANd9GcTTWo88AtQM6gcMH1Ss8SoIw8nA0qY0NGEx55jl7SS0owFzgNXM-w:www.permanentculturenow.com/wp-content/uploads/2011/11/theory-opens-up-m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2047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scientific law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cs typeface="Times New Roman" charset="0"/>
              </a:rPr>
              <a:t>After a theory has been tested completely and is always accepted to be true, it may become a scientific law.</a:t>
            </a:r>
          </a:p>
          <a:p>
            <a:endParaRPr lang="en-US" dirty="0" smtClean="0">
              <a:cs typeface="Times New Roman" charset="0"/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cs typeface="Times New Roman" charset="0"/>
            </a:endParaRPr>
          </a:p>
          <a:p>
            <a:endParaRPr lang="en-US" dirty="0"/>
          </a:p>
        </p:txBody>
      </p:sp>
      <p:pic>
        <p:nvPicPr>
          <p:cNvPr id="8194" name="Picture 2" descr="http://t2.gstatic.com/images?q=tbn:ANd9GcS_N1V9_TlCMKfGTIMwVzfFAZDVazPlGmOqp-jBO7VCG-O5HbH4&amp;reload=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38538"/>
            <a:ext cx="25146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2.gstatic.com/images?q=tbn:ANd9GcQktUkVLidmgWM3SpYSdvsic4GMZDJuw72fW65NDP0Va5tEImKMug&amp;reload=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26574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  Measurement Units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Unidades</a:t>
            </a:r>
            <a:r>
              <a:rPr lang="en-US" dirty="0" smtClean="0"/>
              <a:t> de </a:t>
            </a:r>
            <a:r>
              <a:rPr lang="en-US" dirty="0" err="1" smtClean="0"/>
              <a:t>medida</a:t>
            </a:r>
            <a:r>
              <a:rPr lang="en-US" dirty="0" smtClean="0"/>
              <a:t> </a:t>
            </a:r>
            <a:r>
              <a:rPr lang="en-US" dirty="0" err="1" smtClean="0"/>
              <a:t>estandar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the standard unit for each of  these?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Metro (________)- </a:t>
            </a:r>
            <a:r>
              <a:rPr lang="en-US" b="1" dirty="0" smtClean="0"/>
              <a:t>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- La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unidad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estándar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para</a:t>
            </a:r>
            <a:r>
              <a:rPr lang="en-US" dirty="0" smtClean="0"/>
              <a:t>________________ (length)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Gramo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(________)- </a:t>
            </a:r>
            <a:r>
              <a:rPr lang="en-US" b="1" dirty="0" smtClean="0"/>
              <a:t>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- La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unidad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estándar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para</a:t>
            </a:r>
            <a:r>
              <a:rPr lang="en-US" dirty="0" smtClean="0"/>
              <a:t>________________ (mass/weight)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Litro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(_________)- </a:t>
            </a:r>
            <a:r>
              <a:rPr lang="en-US" b="1" dirty="0" smtClean="0"/>
              <a:t>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- La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unidad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estándar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para</a:t>
            </a:r>
            <a:r>
              <a:rPr lang="en-US" dirty="0" smtClean="0"/>
              <a:t>_________________ (volume)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Prefijos</a:t>
            </a:r>
            <a:r>
              <a:rPr lang="en-US" dirty="0" smtClean="0"/>
              <a:t> </a:t>
            </a:r>
            <a:r>
              <a:rPr lang="en-US" dirty="0" err="1" smtClean="0"/>
              <a:t>comunes</a:t>
            </a:r>
            <a:r>
              <a:rPr lang="en-US" dirty="0" smtClean="0"/>
              <a:t> del SI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82611615"/>
              </p:ext>
            </p:extLst>
          </p:nvPr>
        </p:nvGraphicFramePr>
        <p:xfrm>
          <a:off x="612775" y="1600200"/>
          <a:ext cx="8153400" cy="5029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84731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Prefijo</a:t>
                      </a:r>
                      <a:r>
                        <a:rPr lang="en-US" sz="2400" dirty="0" smtClean="0"/>
                        <a:t>-Prefix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Simbolo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Valor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Numerico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Valor</a:t>
                      </a:r>
                      <a:r>
                        <a:rPr lang="en-US" sz="2400" baseline="0" dirty="0" smtClean="0"/>
                        <a:t> Decimal</a:t>
                      </a:r>
                      <a:endParaRPr lang="en-US" sz="2400" dirty="0"/>
                    </a:p>
                  </a:txBody>
                  <a:tcPr/>
                </a:tc>
              </a:tr>
              <a:tr h="46465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Mega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1,000,000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6465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Kilo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1,000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64654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Hecto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ha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64654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Deka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da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64654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Deci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.1</a:t>
                      </a:r>
                      <a:endParaRPr lang="en-US" sz="2400" dirty="0"/>
                    </a:p>
                  </a:txBody>
                  <a:tcPr/>
                </a:tc>
              </a:tr>
              <a:tr h="464654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Centi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.01</a:t>
                      </a:r>
                      <a:endParaRPr lang="en-US" sz="2400" dirty="0"/>
                    </a:p>
                  </a:txBody>
                  <a:tcPr/>
                </a:tc>
              </a:tr>
              <a:tr h="464654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Milli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.001</a:t>
                      </a:r>
                      <a:endParaRPr lang="en-US" sz="2400" dirty="0"/>
                    </a:p>
                  </a:txBody>
                  <a:tcPr/>
                </a:tc>
              </a:tr>
              <a:tr h="464654">
                <a:tc>
                  <a:txBody>
                    <a:bodyPr/>
                    <a:lstStyle/>
                    <a:p>
                      <a:r>
                        <a:rPr lang="en-US" sz="2400" smtClean="0"/>
                        <a:t>Micro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µ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.000001</a:t>
                      </a:r>
                      <a:endParaRPr lang="en-US" sz="2400" dirty="0"/>
                    </a:p>
                  </a:txBody>
                  <a:tcPr/>
                </a:tc>
              </a:tr>
              <a:tr h="464654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Nano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.000000001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Escalas</a:t>
            </a:r>
            <a:r>
              <a:rPr lang="en-US" dirty="0" smtClean="0"/>
              <a:t> de </a:t>
            </a:r>
            <a:r>
              <a:rPr lang="en-US" dirty="0" err="1" smtClean="0"/>
              <a:t>temperatura</a:t>
            </a:r>
            <a:r>
              <a:rPr lang="en-US" dirty="0" smtClean="0"/>
              <a:t>- Temperature Scales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04800" y="1905000"/>
          <a:ext cx="8610600" cy="358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1353944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Escala</a:t>
                      </a:r>
                      <a:r>
                        <a:rPr lang="en-US" sz="2800" dirty="0" smtClean="0"/>
                        <a:t>-</a:t>
                      </a:r>
                      <a:r>
                        <a:rPr lang="en-US" sz="2800" baseline="0" dirty="0" smtClean="0"/>
                        <a:t> Scale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Bp of water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Fp</a:t>
                      </a:r>
                      <a:r>
                        <a:rPr lang="en-US" sz="2400" dirty="0" smtClean="0"/>
                        <a:t> of water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Body Temp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Room</a:t>
                      </a:r>
                      <a:r>
                        <a:rPr lang="en-US" sz="2400" baseline="0" dirty="0" smtClean="0"/>
                        <a:t> Temp</a:t>
                      </a:r>
                      <a:endParaRPr lang="en-US" sz="2400" dirty="0"/>
                    </a:p>
                  </a:txBody>
                  <a:tcPr/>
                </a:tc>
              </a:tr>
              <a:tr h="74248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Fahrenheit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212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32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98.6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70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74248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Celsius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37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74248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Kelvin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373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273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310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254</a:t>
                      </a:r>
                      <a:r>
                        <a:rPr lang="en-US" sz="2400" baseline="30000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Microscopes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Microscopios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Microscopios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Light Microscope</a:t>
            </a:r>
          </a:p>
          <a:p>
            <a:endParaRPr lang="en-US" dirty="0" smtClean="0"/>
          </a:p>
          <a:p>
            <a:r>
              <a:rPr lang="en-US" dirty="0" smtClean="0"/>
              <a:t>Simple Microscope</a:t>
            </a:r>
          </a:p>
          <a:p>
            <a:endParaRPr lang="en-US" dirty="0" smtClean="0"/>
          </a:p>
          <a:p>
            <a:r>
              <a:rPr lang="en-US" dirty="0" smtClean="0"/>
              <a:t>Compound Microscope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Light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Light Microscope: Any device (</a:t>
            </a:r>
            <a:r>
              <a:rPr lang="en-US" b="1" dirty="0" err="1" smtClean="0"/>
              <a:t>aparato</a:t>
            </a:r>
            <a:r>
              <a:rPr lang="en-US" b="1" dirty="0" smtClean="0"/>
              <a:t>)</a:t>
            </a:r>
            <a:r>
              <a:rPr lang="en-US" dirty="0" smtClean="0"/>
              <a:t> that uses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light </a:t>
            </a:r>
            <a:r>
              <a:rPr lang="en-US" dirty="0" smtClean="0"/>
              <a:t>to produce an enlarged view of an object.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Aim and Do Now</a:t>
            </a:r>
            <a:br>
              <a:rPr lang="en-US" dirty="0" smtClean="0"/>
            </a:br>
            <a:r>
              <a:rPr lang="en-US" dirty="0" smtClean="0"/>
              <a:t>September 10,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Aim: What is the scientific method and describe the steps involved?</a:t>
            </a: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Que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metodo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cientifico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y describe los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pasos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involucrados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r>
              <a:rPr lang="en-US" dirty="0" smtClean="0"/>
              <a:t>Do Now: What must a scientist do before performing an experiment?</a:t>
            </a: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Que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debe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hacer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un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cientifico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antes de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ejercer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un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experimento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Simple Microscope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Simple Microscope – The first microscopes had only one lens. They used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refracted light </a:t>
            </a:r>
            <a:r>
              <a:rPr lang="en-US" dirty="0" smtClean="0"/>
              <a:t>to produce an image. Also known as 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magnifying glass</a:t>
            </a:r>
            <a:r>
              <a:rPr lang="en-US" dirty="0" smtClean="0"/>
              <a:t> they could magnify (</a:t>
            </a:r>
            <a:r>
              <a:rPr lang="en-US" b="1" dirty="0" err="1" smtClean="0"/>
              <a:t>magnifica</a:t>
            </a:r>
            <a:r>
              <a:rPr lang="en-US" b="1" dirty="0" smtClean="0"/>
              <a:t>)</a:t>
            </a:r>
            <a:r>
              <a:rPr lang="en-US" dirty="0" smtClean="0"/>
              <a:t> up 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100</a:t>
            </a:r>
            <a:r>
              <a:rPr lang="en-US" dirty="0" smtClean="0"/>
              <a:t>x.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Refracted light 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luz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refractada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)- </a:t>
            </a:r>
            <a:r>
              <a:rPr lang="en-US" dirty="0" smtClean="0"/>
              <a:t>when the light bends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Compound Microscope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Compound Microscope – Utilizes (</a:t>
            </a:r>
            <a:r>
              <a:rPr lang="en-US" b="1" dirty="0" err="1" smtClean="0"/>
              <a:t>utiliza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two</a:t>
            </a:r>
            <a:r>
              <a:rPr lang="en-US" dirty="0" smtClean="0"/>
              <a:t> lenses. One lens produces an enlarged image (</a:t>
            </a:r>
            <a:r>
              <a:rPr lang="en-US" b="1" dirty="0" err="1" smtClean="0"/>
              <a:t>imagen</a:t>
            </a:r>
            <a:r>
              <a:rPr lang="en-US" b="1" dirty="0" smtClean="0"/>
              <a:t> </a:t>
            </a:r>
            <a:r>
              <a:rPr lang="en-US" b="1" dirty="0" err="1" smtClean="0"/>
              <a:t>engrandecida</a:t>
            </a:r>
            <a:r>
              <a:rPr lang="en-US" b="1" dirty="0" smtClean="0"/>
              <a:t>)</a:t>
            </a:r>
            <a:r>
              <a:rPr lang="en-US" dirty="0" smtClean="0"/>
              <a:t> that is further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magnified </a:t>
            </a:r>
            <a:r>
              <a:rPr lang="en-US" dirty="0" smtClean="0"/>
              <a:t>by the second lens. A compound microscope has 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light source,</a:t>
            </a:r>
            <a:r>
              <a:rPr lang="en-US" dirty="0" smtClean="0"/>
              <a:t> two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lenses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mechanical </a:t>
            </a:r>
            <a:r>
              <a:rPr lang="en-US" dirty="0" smtClean="0"/>
              <a:t>system for adjusting (</a:t>
            </a:r>
            <a:r>
              <a:rPr lang="en-US" b="1" dirty="0" err="1" smtClean="0"/>
              <a:t>ajustar</a:t>
            </a:r>
            <a:r>
              <a:rPr lang="en-US" b="1" dirty="0" smtClean="0"/>
              <a:t>)</a:t>
            </a:r>
            <a:r>
              <a:rPr lang="en-US" dirty="0" smtClean="0"/>
              <a:t> the focus (</a:t>
            </a:r>
            <a:r>
              <a:rPr lang="en-US" b="1" dirty="0" err="1" smtClean="0"/>
              <a:t>enfoque</a:t>
            </a:r>
            <a:r>
              <a:rPr lang="en-US" b="1" dirty="0" smtClean="0"/>
              <a:t>)</a:t>
            </a:r>
            <a:r>
              <a:rPr lang="en-US" dirty="0" smtClean="0"/>
              <a:t> and image (</a:t>
            </a:r>
            <a:r>
              <a:rPr lang="en-US" b="1" dirty="0" err="1" smtClean="0"/>
              <a:t>imagen</a:t>
            </a:r>
            <a:r>
              <a:rPr lang="en-US" b="1" dirty="0" smtClean="0"/>
              <a:t>).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Microscope Terminology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Terminologia</a:t>
            </a:r>
            <a:r>
              <a:rPr lang="en-US" dirty="0" smtClean="0"/>
              <a:t> </a:t>
            </a:r>
            <a:r>
              <a:rPr lang="en-US" dirty="0" err="1" smtClean="0"/>
              <a:t>Microscopio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Magnification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Magnification</a:t>
            </a:r>
            <a:r>
              <a:rPr lang="en-US" dirty="0" smtClean="0"/>
              <a:t>- A measure (</a:t>
            </a:r>
            <a:r>
              <a:rPr lang="en-US" b="1" dirty="0" err="1" smtClean="0"/>
              <a:t>medida</a:t>
            </a:r>
            <a:r>
              <a:rPr lang="en-US" b="1" dirty="0" smtClean="0"/>
              <a:t>)</a:t>
            </a:r>
            <a:r>
              <a:rPr lang="en-US" dirty="0" smtClean="0"/>
              <a:t> of how much the image is magnified</a:t>
            </a:r>
            <a:br>
              <a:rPr lang="en-US" dirty="0" smtClean="0"/>
            </a:br>
            <a:r>
              <a:rPr lang="en-US" dirty="0" smtClean="0"/>
              <a:t>Total Magnification= </a:t>
            </a:r>
            <a:r>
              <a:rPr lang="en-US" u="sng" dirty="0" smtClean="0"/>
              <a:t>objective lens</a:t>
            </a:r>
            <a:r>
              <a:rPr lang="en-US" dirty="0" smtClean="0"/>
              <a:t> x </a:t>
            </a:r>
            <a:r>
              <a:rPr lang="en-US" u="sng" dirty="0" smtClean="0"/>
              <a:t>ocular lens</a:t>
            </a:r>
            <a:endParaRPr lang="en-US" dirty="0" smtClean="0"/>
          </a:p>
          <a:p>
            <a:r>
              <a:rPr lang="en-US" dirty="0" smtClean="0"/>
              <a:t>  Ex.    Eyepiece or ocular lens (10x) x Objective lens (40x)  =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400x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Resolution</a:t>
            </a:r>
            <a:r>
              <a:rPr lang="en-US" dirty="0" smtClean="0"/>
              <a:t>- The clarity (</a:t>
            </a:r>
            <a:r>
              <a:rPr lang="en-US" b="1" dirty="0" err="1" smtClean="0"/>
              <a:t>claridad</a:t>
            </a:r>
            <a:r>
              <a:rPr lang="en-US" b="1" dirty="0" smtClean="0"/>
              <a:t>)</a:t>
            </a:r>
            <a:r>
              <a:rPr lang="en-US" dirty="0" smtClean="0"/>
              <a:t> of an image. </a:t>
            </a:r>
          </a:p>
          <a:p>
            <a:r>
              <a:rPr lang="en-US" b="1" dirty="0" smtClean="0"/>
              <a:t>       As magnification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increases</a:t>
            </a:r>
            <a:r>
              <a:rPr lang="en-US" b="1" dirty="0" smtClean="0"/>
              <a:t>, resolution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decreases</a:t>
            </a:r>
            <a:r>
              <a:rPr lang="en-US" b="1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 of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As you </a:t>
            </a:r>
            <a:r>
              <a:rPr lang="en-US" b="1" u="sng" dirty="0" smtClean="0"/>
              <a:t>increase (</a:t>
            </a:r>
            <a:r>
              <a:rPr lang="en-US" b="1" u="sng" dirty="0" err="1" smtClean="0"/>
              <a:t>aumentas</a:t>
            </a:r>
            <a:r>
              <a:rPr lang="en-US" b="1" u="sng" dirty="0" smtClean="0"/>
              <a:t>)</a:t>
            </a:r>
            <a:r>
              <a:rPr lang="en-US" b="1" dirty="0" smtClean="0"/>
              <a:t> the magnification, the size of the background (</a:t>
            </a:r>
            <a:r>
              <a:rPr lang="en-US" b="1" dirty="0" err="1" smtClean="0"/>
              <a:t>fondo</a:t>
            </a:r>
            <a:r>
              <a:rPr lang="en-US" b="1" dirty="0" smtClean="0"/>
              <a:t>) or </a:t>
            </a:r>
            <a:r>
              <a:rPr lang="en-US" b="1" i="1" dirty="0" smtClean="0"/>
              <a:t>field of view</a:t>
            </a:r>
            <a:r>
              <a:rPr lang="en-US" b="1" u="sng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decreases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Partes</a:t>
            </a:r>
            <a:r>
              <a:rPr lang="en-US" dirty="0" smtClean="0"/>
              <a:t> del </a:t>
            </a:r>
            <a:r>
              <a:rPr lang="en-US" dirty="0" err="1" smtClean="0"/>
              <a:t>Microscopio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 Parts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Microscope Parts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Microscope Part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Function of Microscope part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Eyepiece (ocular)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Magnifies the image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the upper microscope parts and used to carry the microscope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Body</a:t>
                      </a:r>
                      <a:r>
                        <a:rPr lang="en-US" sz="2400" baseline="0" dirty="0" smtClean="0"/>
                        <a:t> tube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Support and adjust</a:t>
                      </a:r>
                      <a:r>
                        <a:rPr lang="en-US" sz="2400" baseline="0" dirty="0" smtClean="0"/>
                        <a:t>s the lenses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Objective lens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Magnify objects (4x, 10x,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40x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43x)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Course adjustment knob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Used to make large changes in focus.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NOTE Never use this when viewing on high power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as.muohio.edu/mbi-ws/microscopes/images/Eye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419475" cy="2971800"/>
          </a:xfrm>
          <a:prstGeom prst="rect">
            <a:avLst/>
          </a:prstGeom>
          <a:noFill/>
        </p:spPr>
      </p:pic>
      <p:pic>
        <p:nvPicPr>
          <p:cNvPr id="5" name="Picture 4" descr="http://www.cas.muohio.edu/mbi-ws/microscopes/images/StopArmAperCl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"/>
            <a:ext cx="4200525" cy="2657476"/>
          </a:xfrm>
          <a:prstGeom prst="rect">
            <a:avLst/>
          </a:prstGeom>
          <a:noFill/>
        </p:spPr>
      </p:pic>
      <p:pic>
        <p:nvPicPr>
          <p:cNvPr id="6" name="Picture 4" descr="http://www.cas.muohio.edu/mbi-ws/microscopes/images/Objectivecli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3733800" cy="2406446"/>
          </a:xfrm>
          <a:prstGeom prst="rect">
            <a:avLst/>
          </a:prstGeom>
          <a:noFill/>
        </p:spPr>
      </p:pic>
      <p:pic>
        <p:nvPicPr>
          <p:cNvPr id="7" name="Picture 2" descr="http://www.cas.muohio.edu/mbi-ws/microscopes/images/BaseKnobsSwit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429000"/>
            <a:ext cx="467677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Microscope parts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3400" y="1371600"/>
          <a:ext cx="8153400" cy="525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7757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Microscope Part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Function of the microscope part</a:t>
                      </a:r>
                      <a:endParaRPr lang="en-US" sz="2200" dirty="0"/>
                    </a:p>
                  </a:txBody>
                  <a:tcPr/>
                </a:tc>
              </a:tr>
              <a:tr h="43096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Fine Adjustment</a:t>
                      </a:r>
                      <a:r>
                        <a:rPr lang="en-US" sz="2200" baseline="0" dirty="0" smtClean="0"/>
                        <a:t> knob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Brings objects into sharp focus</a:t>
                      </a:r>
                      <a:endParaRPr lang="en-US" sz="2200" dirty="0"/>
                    </a:p>
                  </a:txBody>
                  <a:tcPr/>
                </a:tc>
              </a:tr>
              <a:tr h="7757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Nosepiece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Holds (</a:t>
                      </a:r>
                      <a:r>
                        <a:rPr lang="en-US" sz="2200" dirty="0" err="1" smtClean="0"/>
                        <a:t>detiene</a:t>
                      </a:r>
                      <a:r>
                        <a:rPr lang="en-US" sz="2200" dirty="0" smtClean="0"/>
                        <a:t>)</a:t>
                      </a:r>
                      <a:r>
                        <a:rPr lang="en-US" sz="2200" baseline="0" dirty="0" smtClean="0"/>
                        <a:t> the objective lenses</a:t>
                      </a:r>
                      <a:endParaRPr lang="en-US" sz="2200" dirty="0"/>
                    </a:p>
                  </a:txBody>
                  <a:tcPr/>
                </a:tc>
              </a:tr>
              <a:tr h="43096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Stage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Holds the slide </a:t>
                      </a:r>
                      <a:endParaRPr lang="en-US" sz="2200" dirty="0"/>
                    </a:p>
                  </a:txBody>
                  <a:tcPr/>
                </a:tc>
              </a:tr>
              <a:tr h="43096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Stage</a:t>
                      </a:r>
                      <a:r>
                        <a:rPr lang="en-US" sz="2200" baseline="0" dirty="0" smtClean="0"/>
                        <a:t> clips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Holds</a:t>
                      </a:r>
                      <a:r>
                        <a:rPr lang="en-US" sz="2200" baseline="0" dirty="0" smtClean="0"/>
                        <a:t> specimen in place</a:t>
                      </a:r>
                      <a:endParaRPr lang="en-US" sz="2200" dirty="0"/>
                    </a:p>
                  </a:txBody>
                  <a:tcPr/>
                </a:tc>
              </a:tr>
              <a:tr h="43096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Diaphragm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Adjusts</a:t>
                      </a:r>
                      <a:r>
                        <a:rPr lang="en-US" sz="2200" baseline="0" dirty="0" smtClean="0"/>
                        <a:t> the light that enters</a:t>
                      </a:r>
                      <a:endParaRPr lang="en-US" sz="2200" dirty="0"/>
                    </a:p>
                  </a:txBody>
                  <a:tcPr/>
                </a:tc>
              </a:tr>
              <a:tr h="43096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Lamp or light source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Provides light</a:t>
                      </a:r>
                      <a:endParaRPr lang="en-US" sz="2200" dirty="0"/>
                    </a:p>
                  </a:txBody>
                  <a:tcPr/>
                </a:tc>
              </a:tr>
              <a:tr h="43096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Supports</a:t>
                      </a:r>
                      <a:r>
                        <a:rPr lang="en-US" sz="2200" baseline="0" dirty="0" smtClean="0"/>
                        <a:t> the microscope</a:t>
                      </a:r>
                      <a:endParaRPr lang="en-US" sz="2200" dirty="0"/>
                    </a:p>
                  </a:txBody>
                  <a:tcPr/>
                </a:tc>
              </a:tr>
              <a:tr h="112051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pivot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Allows tilting the scope for easy viewing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scientific method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metodo</a:t>
            </a:r>
            <a:r>
              <a:rPr lang="en-US" dirty="0" smtClean="0"/>
              <a:t> </a:t>
            </a:r>
            <a:r>
              <a:rPr lang="en-US" dirty="0" err="1" smtClean="0"/>
              <a:t>cientifico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t3.gstatic.com/images?q=tbn:ANd9GcRXllyF79f6c7HuNfXis9tP5ElTSSoH-ZRoXwI9mn_8HF6SWcSuFQ&amp;reload=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598"/>
            <a:ext cx="3276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RNKY5mdhd8GpacNARGu1w0CvU2-xpgkd3_2KOjsaMKq44ZzPcj&amp;reload=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599"/>
            <a:ext cx="333375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s.muohio.edu/mbi-ws/microscopes/images/Stage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3962400" cy="4343400"/>
          </a:xfrm>
          <a:prstGeom prst="rect">
            <a:avLst/>
          </a:prstGeom>
          <a:noFill/>
        </p:spPr>
      </p:pic>
      <p:pic>
        <p:nvPicPr>
          <p:cNvPr id="3" name="Picture 2" descr="http://biology.clc.uc.edu/fankhauser/Labs/Microscope/iris_diaphragm_PA083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724400"/>
            <a:ext cx="3734526" cy="1905000"/>
          </a:xfrm>
          <a:prstGeom prst="rect">
            <a:avLst/>
          </a:prstGeom>
          <a:noFill/>
        </p:spPr>
      </p:pic>
      <p:pic>
        <p:nvPicPr>
          <p:cNvPr id="4" name="Picture 4" descr="http://www.cas.muohio.edu/mbi-ws/microscopes/images/Objectivecli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743200"/>
            <a:ext cx="3733800" cy="2406446"/>
          </a:xfrm>
          <a:prstGeom prst="rect">
            <a:avLst/>
          </a:prstGeom>
          <a:noFill/>
        </p:spPr>
      </p:pic>
      <p:pic>
        <p:nvPicPr>
          <p:cNvPr id="5" name="Picture 2" descr="http://www.cas.muohio.edu/mbi-ws/microscopes/images/apertureno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0"/>
            <a:ext cx="3733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89560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44" name="Picture 4" descr="http://www.cas.muohio.edu/~mbi-ws/microscopes/images/firsttry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895600" y="0"/>
            <a:ext cx="3352800" cy="6324600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2286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1.____________________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2.____________________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3.____________________4.____________________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5.____________________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6.a.__________________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  b.__________________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  c.__________________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7</a:t>
            </a:r>
            <a:r>
              <a:rPr lang="en-US" sz="1400" dirty="0" smtClean="0"/>
              <a:t>.____________________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/>
              <a:t>8.____________________9.____________________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10.___________________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11.__________________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12. __________________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13.___________________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14.___________________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15.___________________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400800" y="304800"/>
            <a:ext cx="24384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sz="1200" dirty="0"/>
              <a:t>On/off switch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sz="1200" dirty="0"/>
              <a:t>Light source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sz="1200" dirty="0"/>
              <a:t>Slide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sz="1200" dirty="0"/>
              <a:t>Coarse adjustment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sz="1200" dirty="0"/>
              <a:t>Fine adjustment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sz="1200" dirty="0"/>
              <a:t>Stage 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sz="1200" dirty="0"/>
              <a:t>Stage clip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sz="1200" dirty="0"/>
              <a:t>Scanning objective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sz="1200" dirty="0"/>
              <a:t>Low power objective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sz="1200" dirty="0"/>
              <a:t>High power objective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sz="1200" dirty="0"/>
              <a:t>Ocular lens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sz="1200" dirty="0"/>
              <a:t>Base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sz="1200" dirty="0"/>
              <a:t>Diaphragm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sz="1200" dirty="0"/>
              <a:t>Body tube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sz="1200" dirty="0"/>
              <a:t>Arm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sz="1200" dirty="0"/>
              <a:t>Stage stop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sz="1200" dirty="0"/>
              <a:t>nosepiece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endParaRPr lang="en-US" sz="1200" dirty="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914400" y="6248400"/>
            <a:ext cx="6113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hlinkClick r:id="rId5"/>
              </a:rPr>
              <a:t>http://www.cas.muohio.edu/~mbi-ws/microscopes/microscopeparts.html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Techniques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Tecnicas</a:t>
            </a:r>
            <a:r>
              <a:rPr lang="en-US" dirty="0" smtClean="0"/>
              <a:t> de </a:t>
            </a:r>
            <a:r>
              <a:rPr lang="en-US" dirty="0" err="1" smtClean="0"/>
              <a:t>laboratorio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Centrifugation- </a:t>
            </a:r>
            <a:r>
              <a:rPr lang="en-US" dirty="0" err="1" smtClean="0"/>
              <a:t>Centrifugacion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Centrifugation:</a:t>
            </a:r>
            <a:r>
              <a:rPr lang="en-US" dirty="0" smtClean="0"/>
              <a:t> Materials spin and are separated based on their </a:t>
            </a:r>
            <a:r>
              <a:rPr lang="en-US" dirty="0" smtClean="0">
                <a:solidFill>
                  <a:srgbClr val="FF0000"/>
                </a:solidFill>
              </a:rPr>
              <a:t>density</a:t>
            </a:r>
            <a:r>
              <a:rPr lang="en-US" dirty="0" smtClean="0"/>
              <a:t>. The particles with a higher density in the liquid will push themselves to the bottom of a test tube that has been spun in a centrifuge.</a:t>
            </a:r>
            <a:endParaRPr lang="en-US" dirty="0"/>
          </a:p>
        </p:txBody>
      </p:sp>
      <p:pic>
        <p:nvPicPr>
          <p:cNvPr id="6" name="Picture 4" descr="H:\Bio\Centrifuge 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62400"/>
            <a:ext cx="8077200" cy="2201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Electrophoresis- </a:t>
            </a:r>
            <a:r>
              <a:rPr lang="en-US" dirty="0" err="1" smtClean="0"/>
              <a:t>electroforesis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3581400" cy="457200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Electrophoresis (electrophoresis):</a:t>
            </a:r>
            <a:r>
              <a:rPr lang="en-US" sz="2400" dirty="0" smtClean="0"/>
              <a:t> The technique for separating molecules of DNA that have an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electrical charge.</a:t>
            </a:r>
            <a:r>
              <a:rPr lang="en-US" sz="2400" dirty="0" smtClean="0"/>
              <a:t> The distance each fragment moves in an electrical field is dependent upon the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size</a:t>
            </a:r>
            <a:r>
              <a:rPr lang="en-US" sz="2400" dirty="0" smtClean="0"/>
              <a:t> of the molecules in the substance.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:\Bio\Electrophoresis Set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752600"/>
            <a:ext cx="4800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1029" descr="http://www.daunheimer.com/content/binary/PHONE_00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686800" cy="6515100"/>
          </a:xfrm>
          <a:prstGeom prst="rect">
            <a:avLst/>
          </a:prstGeom>
          <a:noFill/>
        </p:spPr>
      </p:pic>
      <p:pic>
        <p:nvPicPr>
          <p:cNvPr id="68611" name="Picture 1027" descr="http://content.answers.com/main/content/wp/en/thumb/2/22/200px-Twins_Po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200400"/>
            <a:ext cx="2427288" cy="3276600"/>
          </a:xfrm>
          <a:prstGeom prst="rect">
            <a:avLst/>
          </a:prstGeom>
          <a:noFill/>
        </p:spPr>
      </p:pic>
      <p:sp>
        <p:nvSpPr>
          <p:cNvPr id="68614" name="Text Box 1030"/>
          <p:cNvSpPr txBox="1">
            <a:spLocks noChangeArrowheads="1"/>
          </p:cNvSpPr>
          <p:nvPr/>
        </p:nvSpPr>
        <p:spPr bwMode="auto">
          <a:xfrm>
            <a:off x="152400" y="381000"/>
            <a:ext cx="274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Gel Electrophoresis</a:t>
            </a:r>
          </a:p>
        </p:txBody>
      </p:sp>
      <p:sp>
        <p:nvSpPr>
          <p:cNvPr id="68615" name="Text Box 1031"/>
          <p:cNvSpPr txBox="1">
            <a:spLocks noChangeArrowheads="1"/>
          </p:cNvSpPr>
          <p:nvPr/>
        </p:nvSpPr>
        <p:spPr bwMode="auto">
          <a:xfrm>
            <a:off x="4191000" y="2438400"/>
            <a:ext cx="4344988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Which of these twins could move </a:t>
            </a:r>
          </a:p>
          <a:p>
            <a:r>
              <a:rPr lang="en-US"/>
              <a:t>faster through the playtube?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 Dissection- </a:t>
            </a:r>
            <a:r>
              <a:rPr lang="en-US" dirty="0" err="1" smtClean="0"/>
              <a:t>Dissecion</a:t>
            </a:r>
            <a:r>
              <a:rPr lang="en-US" dirty="0" smtClean="0"/>
              <a:t> micro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Micro-dissection</a:t>
            </a:r>
            <a:r>
              <a:rPr lang="en-US" b="1" dirty="0" smtClean="0"/>
              <a:t>: 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micromanipulator</a:t>
            </a:r>
            <a:r>
              <a:rPr lang="en-US" dirty="0" smtClean="0"/>
              <a:t> is attached to the microscope stage that allows a doctor to use tiny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tools </a:t>
            </a:r>
            <a:r>
              <a:rPr lang="en-US" dirty="0" smtClean="0"/>
              <a:t>to perform various operations on living things.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Ex. Cloning</a:t>
            </a:r>
          </a:p>
          <a:p>
            <a:r>
              <a:rPr lang="en-US" dirty="0" smtClean="0"/>
              <a:t>Ex. Microsurgery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4" name="Picture 3" descr="H:\Bio\human-cloning-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010025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Chromatography- </a:t>
            </a:r>
            <a:r>
              <a:rPr lang="en-US" dirty="0" err="1" smtClean="0"/>
              <a:t>cromatografia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u="sng" dirty="0" smtClean="0"/>
              <a:t>Chromatography (</a:t>
            </a:r>
            <a:r>
              <a:rPr lang="en-US" b="1" u="sng" dirty="0" err="1" smtClean="0"/>
              <a:t>cromatografía</a:t>
            </a:r>
            <a:r>
              <a:rPr lang="en-US" b="1" u="sng" dirty="0" smtClean="0"/>
              <a:t>)</a:t>
            </a:r>
            <a:r>
              <a:rPr lang="en-US" b="1" dirty="0" smtClean="0"/>
              <a:t>: </a:t>
            </a:r>
            <a:r>
              <a:rPr lang="en-US" dirty="0" smtClean="0"/>
              <a:t>A method used to separate &amp; identify chemical substances based upon differences 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solubility </a:t>
            </a:r>
            <a:r>
              <a:rPr lang="en-US" dirty="0" smtClean="0"/>
              <a:t>in a solvent.</a:t>
            </a:r>
            <a:endParaRPr lang="en-US" dirty="0"/>
          </a:p>
        </p:txBody>
      </p:sp>
      <p:pic>
        <p:nvPicPr>
          <p:cNvPr id="6" name="Content Placeholder 5" descr="H:\Bio\chromatography phot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91653"/>
            <a:ext cx="3886200" cy="4166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culture- </a:t>
            </a:r>
            <a:r>
              <a:rPr lang="en-US" dirty="0" err="1" smtClean="0"/>
              <a:t>cultivo</a:t>
            </a:r>
            <a:r>
              <a:rPr lang="en-US" dirty="0" smtClean="0"/>
              <a:t> de </a:t>
            </a:r>
            <a:r>
              <a:rPr lang="en-US" dirty="0" err="1" smtClean="0"/>
              <a:t>tejido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Tissue Culture: </a:t>
            </a:r>
            <a:r>
              <a:rPr lang="en-US" dirty="0" smtClean="0"/>
              <a:t>The technique of maintaining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living cells</a:t>
            </a:r>
            <a:r>
              <a:rPr lang="en-US" dirty="0" smtClean="0"/>
              <a:t> or tissues in a culture medium outside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body.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Ex. Growing embryos in a test tube</a:t>
            </a:r>
            <a:br>
              <a:rPr lang="en-US" dirty="0" smtClean="0"/>
            </a:br>
            <a:r>
              <a:rPr lang="en-US" dirty="0" smtClean="0"/>
              <a:t>Ex. skin grafts (</a:t>
            </a:r>
            <a:r>
              <a:rPr lang="en-US" dirty="0" err="1" smtClean="0"/>
              <a:t>injertos</a:t>
            </a:r>
            <a:r>
              <a:rPr lang="en-US" dirty="0" smtClean="0"/>
              <a:t> de </a:t>
            </a:r>
            <a:r>
              <a:rPr lang="en-US" dirty="0" err="1" smtClean="0"/>
              <a:t>piel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6" name="Content Placeholder 5" descr="H:\Bio\normal skin Tissu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333750" cy="2282825"/>
          </a:xfrm>
          <a:prstGeom prst="rect">
            <a:avLst/>
          </a:prstGeom>
          <a:noFill/>
        </p:spPr>
      </p:pic>
      <p:pic>
        <p:nvPicPr>
          <p:cNvPr id="7" name="Picture 6" descr="H:\Bio\cultured skin tiss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86200"/>
            <a:ext cx="34290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metodo</a:t>
            </a:r>
            <a:r>
              <a:rPr lang="en-US" dirty="0" smtClean="0"/>
              <a:t> </a:t>
            </a:r>
            <a:r>
              <a:rPr lang="en-US" dirty="0" err="1" smtClean="0"/>
              <a:t>cientifico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universal approach that scientists utilize to test an idea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El __________ universal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que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cientificos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__________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para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experimentar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un idea</a:t>
            </a:r>
          </a:p>
          <a:p>
            <a:endParaRPr lang="en-US" dirty="0"/>
          </a:p>
        </p:txBody>
      </p:sp>
      <p:pic>
        <p:nvPicPr>
          <p:cNvPr id="2050" name="Picture 2" descr="http://t2.gstatic.com/images?q=tbn:ANd9GcS9aUGAvX-gR3Tbjra7R7mlHS6NXoPLGXqbcO3PDwDLatXOpOK1sw&amp;reload=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3400"/>
            <a:ext cx="42672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Cuales</a:t>
            </a:r>
            <a:r>
              <a:rPr lang="en-US" dirty="0" smtClean="0"/>
              <a:t> son los </a:t>
            </a:r>
            <a:r>
              <a:rPr lang="en-US" dirty="0" err="1" smtClean="0"/>
              <a:t>pasos</a:t>
            </a:r>
            <a:r>
              <a:rPr lang="en-US" dirty="0" smtClean="0"/>
              <a:t> del </a:t>
            </a:r>
            <a:r>
              <a:rPr lang="en-US" dirty="0" err="1" smtClean="0"/>
              <a:t>metodo</a:t>
            </a:r>
            <a:r>
              <a:rPr lang="en-US" dirty="0" smtClean="0"/>
              <a:t> </a:t>
            </a:r>
            <a:r>
              <a:rPr lang="en-US" dirty="0" err="1" smtClean="0"/>
              <a:t>cientifico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1: define the problem to be tested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Paso 1: __________ el _________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que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hacer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experimentado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http://t2.gstatic.com/images?q=tbn:ANd9GcTIIUEsqJC9zZm0evm6zgqWxfWKJLYmKhzsb7TzPTIsNEezvU3B&amp;reload=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24535"/>
            <a:ext cx="36861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Cuales</a:t>
            </a:r>
            <a:r>
              <a:rPr lang="en-US" dirty="0" smtClean="0"/>
              <a:t> son los </a:t>
            </a:r>
            <a:r>
              <a:rPr lang="en-US" dirty="0" err="1" smtClean="0"/>
              <a:t>pasos</a:t>
            </a:r>
            <a:r>
              <a:rPr lang="en-US" dirty="0" smtClean="0"/>
              <a:t> del </a:t>
            </a:r>
            <a:r>
              <a:rPr lang="en-US" dirty="0" err="1" smtClean="0"/>
              <a:t>metodo</a:t>
            </a:r>
            <a:r>
              <a:rPr lang="en-US" dirty="0" smtClean="0"/>
              <a:t> </a:t>
            </a:r>
            <a:r>
              <a:rPr lang="en-US" dirty="0" err="1" smtClean="0"/>
              <a:t>cientifico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2: Formulate a hypothesis (a possible explanation for an observed set of facts)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Paso 2: _____________ un __________ 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posible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_____________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para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un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conjunto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de _________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observado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http://t3.gstatic.com/images?q=tbn:ANd9GcQdLi83pqX6tBkSaKj3wCamOd9Nd8YIxZLW2OhvOzn-K_3_jgW49w&amp;reload=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571875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Cuales</a:t>
            </a:r>
            <a:r>
              <a:rPr lang="en-US" dirty="0" smtClean="0"/>
              <a:t> son los </a:t>
            </a:r>
            <a:r>
              <a:rPr lang="en-US" dirty="0" err="1" smtClean="0"/>
              <a:t>pasos</a:t>
            </a:r>
            <a:r>
              <a:rPr lang="en-US" dirty="0" smtClean="0"/>
              <a:t> del </a:t>
            </a:r>
            <a:r>
              <a:rPr lang="en-US" dirty="0" err="1" smtClean="0"/>
              <a:t>metodo</a:t>
            </a:r>
            <a:r>
              <a:rPr lang="en-US" dirty="0" smtClean="0"/>
              <a:t> </a:t>
            </a:r>
            <a:r>
              <a:rPr lang="en-US" dirty="0" err="1" smtClean="0"/>
              <a:t>cientifico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3: Test the hypothesis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Paso 3: ___________ el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http://t2.gstatic.com/images?q=tbn:ANd9GcS9ekV4f0vle2GBngn37oq8IoQxFmo6KssUyPfHTJbSU6m2ALdB&amp;reload=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87436"/>
            <a:ext cx="2667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hQVFhUXFxcYFhcYGBQWGBgaGRgYIBYXFxcYHCogHBonHR4ZITEhJikrLi4uGR8zODMsNygtLisBCgoKDg0OGxAQGywkICQ3LCw0LSwvLCwsLCwsLywsLCwsLCwsLCwsLCwsLCwsLCwsLCwsLCwsLCwsLCwsLCwsLP/AABEIAKkBKwMBEQACEQEDEQH/xAAcAAEAAgMBAQEAAAAAAAAAAAAABgcBBAUDCAL/xABMEAACAQMBBAYGBgYGBwkAAAABAgMABBESBQYhMQcTIkFRYRQycYGRoSNCUnKSsWKCorKzwRUkJTNDUxZUY2STo+EINDVEc4PCw9H/xAAbAQEAAgMBAQAAAAAAAAAAAAAABQYBAwQCB//EADoRAAICAgAEBAQFAgQFBQAAAAABAgMEEQUSITEGE0FRMmFxoRQigZGxI8EkM9HwFSU0QuFDUmJy8f/aAAwDAQACEQMRAD8AvGgFAKAUAoBQCgFAKAUAoBQCgFAKAUAoBQCgFAKAUAoBQCgFAKAUAoBQCgFAKAUAoBQCgFAKAUAoBQCgFAKAUAoBQCgFAKAUAoDGaAzQCgFAKAUAoBQCgFAKAUAoBQGM0BmgFAKAUAoBQCgFAKAUBz9r7ZgtVD3M0cSk6QXYKCeeBnmcZrHUHEm6QbIf3bSzD7UME8qfjRNPwNeJXVxepSS/VGdMLv1CxwkF6/stLhR+J1AHvNaZ5uPD4rI/uhyy9jEm9s/1dm3ZHcS9ovyM2RXM+M4Kf+Yvv/oevLl7H4/0kvjxXZ2PKS5iB+CK351olx/BT+P7Mz5Uj8f0ptRuIhso/JpZpT8VRRXPZ4mxIv8AKpP7HpUyNLa20drxxPKJLD6NGcr1dxx0qT6xk5+6sUeJMe2xVqLW+gdLS2TXZ0xeKN2IJZEY45ElQTjyqxGk2qyBQCgFAQXfq4n9Lt4ormWBDDM79X1eWKvCFzrVuHaburfRV5k9MjOK57wqfMS310eW4VxcC8uoZbmadBFBInW6MqWeUMBpUDHZHdWLqlXLSZnhWc8yjzJLT20T4VpJIzQCgFAYHnQGaAUAoBQCgPy1YYIFsXam1JoxMJbPQ7SFEaKUHRrYJmRZPsgH1f8A9qBzOP0418qZRfT1NsanJbN17rarcnsYx/6dxKfm6iud+KMdf9kjPkSOZdQXENzZzzXk0pNwIpFGmKAJKjqAIk59vRxYseXKt3C+NSzb3BpJa6e5idfKtliCrAjUZrIFAKAUAoBQCgFAKAh+/wBp6zZxbGPTO/GP+7XGOfniuHiSl+Fs5e+j1DudVfL5V8wnGz1T+52rQrV9TIp0Bwdo7zCKdrdLe6nlVFciGMMoVywXLMwA9U/yzg4nMLgN2XWrItJfM1TtUXox/Td2fU2Xd/rPap+ctd68KW+ti+5589exrbRa/u4nt47FoBKjI8txJFpQMMMVSJmZzgnHIeddmD4a8i5WWST116HmV21pE8soNEaJz0qq8BgcABy7vZVq7s0HvWQKAUAoCB75N/aEA/3aY+3MsPf7vnXZhf5hW/E//SL6o892GK7S8pbVh7DFKp+Yk+VZzlqSaNXhe3molD1T/kn2a4Xv0LSR9d97E3Ho3pMfXatGntY15xo140as8MZznhXvy565tPQJCK8gzQCgFAKAUAoBQHP3guRHbTyE6QkMjE+GEJzTXUHC3atOqtLeMDGiGJfeEGfnXyniFrtypyfuzuitROJuzsBrtJro3d3GJbm4wkUihNEcjRqAGUlThOJBr6HRw/HdMOeCfRenyOSUns04bJ5dhYDM0phaZGLFm6xXMkfaPEkEAVWbMhUcXWkkk9dPbsb9brLD3e2iLi2gnH+LEj/iUEj45q8duhynRrIFAKAUAoBQCgFAKA0NsbGguk6u5iWVNQbSwyMjkfz+NAcKTo52fgaIniIOQYpp4yPwvXiVcJd0v2RnbPA7kzKCItp3ijjgOLeXHh2nj1H45PjXFPheHN7lWjPPL3Mbn3cstpG87q8h1guo0hgrsqtjuJABPmTXz/i9NePlzrq6JHXW249Tb2PbkbRnfPBrW3BHflZbjB+BPwq2+GJ7xHH2bNFy/MSg1YtGkjm8W+tpZnTLITJz6qNTJIAfrMo9UeZxXmTjHq+htqpsteoRbZ+N3d+7O8YRxSFZTnEUqmNyB3qDwYewmspp9ns82VTreppok2a9Hg8by7SJGkkZURQSzMQFUDmSTyFARROka1LerOIv88xMsXt4nXp79WnGOOcVo/E1c6hvqc/4unn5OZbJZDcK6B0ZWVgGDAgqQeIII4EY763nQVxvVt60mvbNoLmGVis8TLHIjkBxG6kgHhxjx766cR6sITxBU7MKWvRpmu22YrXaFq879WnV3GThjnIjATCgnJPH9Wt+d3ikRfhaKjGyT6LoTPY+8sN8k4tjJqjGDqR4mBdW0FQ4B7jxx3VHNaLdGSkto+XWZ0OTkOoOfEMo7R9oYE+0VeYRx3wruu367Od75z6+t3JRS3rFRn2kcaoyOln660ZxkZPIZ4/Csh79CO7Y37sraUxSzdsesESSTR98oCF99elCT6pbParm+sYt/Q7ez9oxzxrJC6SRt6rKQwPvFYNe/U5G8e+drZEJM5MjDIiRS8mPtFRyXgeJwK8uSXVm2uqdj1BbfyOfF0k2TwzSIzaoY2kMLqY5WCj6gbg3hkGikmtpmbKbK5cslp+xrbL6UbaaWKIQ3CtK6oupFwGblkhuVYU4vome7MS+qPNZBpE6FejnI10i4NhKh/xGhi9vWTRqR7wTWq6XLXKXsmZXdG4oxXyR9Z7Z3+hy+jicegAMQNM1yjcRwIuJRg+7Hxr61S/6Ufov4I99zT3HI9CjQYPVmSI448Y5HU/HGffXz3jkHXnyf0Z2V9YG70dHq4ZrQnjaTyRqP9k/0kH7Dgfq1fsLIWRRC1eq/wDD+5yyWnoltdR5FAKAUAoBQCgFAKAUAoDBoCD7hA+gW+eZUn4uxr5lxzrnWHZV8KOlsyQLtB1OMyWqFR3/AEUr6v4q1ZfC0k8eS9mab/iOL0l76PbYtrYgTuuppCM9ShJAIB4F2IbGeAwSe4Gx22quO2dPDuHzzbfLj2Xd+xWG72yTd3aW4lCNL1jtI4MjMVGTzILOSc8TyVq46F+IblP0LHxG18KhCvHXf10Y3m2E9pctbSOHKrHKkiBoyNRbBAydLAr6wNZtisdqUTxgXvisJ1ZCXRdGu5bvRlvO13bFJTm4gISQ8BrBHYlwPtDn+kGrtrmpR5kVjLx5Y90qp+n8e549Kz/Q2sZ9WS7QMvcwSOVwCO8alU+6tOZJxpk17EXnzcMecl30RSwge5uzbpcR25WNXUOmtpixYEL2hwXAJwc9ruqH4dg131Oc+r/ggOE8OpvodlnVt+ndFk7tbEWytur1a8lpJGwFBZuLlUHBV8veckkmfhFRikvQtEIKEVBenQr7dlYjbQler4jUuNPDUSRjwODUzQoKC9z5/wAYd7yppc2n09dHYNdPKn3IRSkuiPfc6TTtGde6W2hce2KSRT8pFqKzY6nv3L74bt58TT9GRreHbGwYrmWcwvLcxyPrRVmWNpUJ1MytiMnUCc8ckZ861xhdKp6T5PsWDpslHSopl2asgEi4ltpCMlWAZ1UhtJ7teSPEVroW7En2bRvoSdsU1tbRViXD2sqXNvGGmGtAcZIMkbKrsTxIUkH3VO8RwIQjF1RLHxXhkIQg6Ia99H6tgoyqtqIOXOcsWPNn79RPEk8alMSqmuPlx02u5NYNVFUPKra2u5LtxtteiWu0n5iLq5UQnAMkqsoHkGdV95NVnikI13tL6lR4rj8uY4Q9dfcgRMksmW1SzyuM44vLI3ID8gOSgdwFVtuV9mvQttcMfhOKptdX3+pjbGyZY2MNzEYpBhwraWyM8HVkJUjuOD5HnXtwljvb6o5o5WPxaLhFamtPr/Y2dizaLu1f7NzB85Ap+TGvOJJebv3N3iGr/BdPRo+khUqUAjW/DcLRTya8hBHjpDsB8VB91R/FG1h2a9j3D4kbZr5dF7e2dxBtopsITv14sxNqbrNWPX5vq7tWTxqzVf8AGHUnBy5X2ND8vfU6G6O1rRpZbWziMccaiUHSyI/WMwJjVgCVyOY4eHCuXi2Fkwrjdky3J9P2R6rlHekdB5vRtoQy5xHcr6NJ4CRctbsfAn6RM9+pRUz4Xyt1yofp1RquXXZM81bDQZoBQCgFAKAUAoBQCgFAYoCF7ln+pxA8SutG+8kjq3zBr5nx1cudZs7KvgR7XThL6yc82M8IP34+sx8YR8Kl/Ctj5pw+Sf8AY8XrsVTvvdGXaN2x7pRGvksaKuB5atR/WqxZ0vzpFv8AC1WqZWe7/g4UjFWjZNesOoQxsY3DP2QQwYeOOffWvFcuZqLOvj0afKjO6LaT106EkG5O05GaR7eZmKgapZ42Yhc4XtSE95+NdU6bLF+ZogMPimJhzlKmt9fmSbo+3T2hbXqzPHHHCUeOUNIGdh6yaVTIyHHMnkWrdj1OqLTZwcV4hHMsU0taJR0lbKlmt4pIU6x7eZZurHrOuh1dU/Sw2QO/GK9X1+ZW4e5B5NXm1Sh7lemWC6PVsGEiYbQ6vFPGRyZc4ZSPtCqs68rBlz+n2ZTHTm8Mnzr/AMMmG428EvWmyu36xihe3mYDVIq8JI5McDIuQc/WBJxw42LDylkV77MtfD85ZVfN2a7o9d7dzLCKxupI7KAOkEzoVjAIYIxBBHHnXZvod2upGd4da2BMcjxlEjYsmNWhCpfBPfpzUvamqdpnzvh/lz4ly2R2m2upPN3t0YoJBcddNPLoKLJIy8EYqSoRFVeYBzjNRMpufxMv1GNVQtVRSXyPnbfWTXe3h8ZrrHsEkoHyAq44teuDTa9UzD/zD6B6QpM7JlYctMDe7rYj+VVGnpYn80dtD1bH6r+SpZ4mYBFJDSMkYI5gyOq5Hxq3cQtcMaTXt/Je+KXSrxJSj8vuS3pH2JBbPZiCNIx1cydkAEheqK6vtHnxPHifGoHg+/xK+jKzwHf4pfRkahjY220tPIJs+RvupcTaj7AOPurzxyP9Z/Q6OJtR4lGUu35Tp9E9qj7Q1P60ULsg4Y1FlUn2hSfx1X8JJJs3+J7XKVcV8Otna6a9GbTl1uqX73V6Bq92vq63ZOvLZH8A5vxseX/aKyeTT2j9Uq/4GDH5Co3GerEXPjUebCn9D6gRsgEcjxqaPmZF98hrmsIhz9IaY+SRQyAn8ToP1qiuNWqvCsb9en7mytbkb4r5lDukdjNDo9tkNhEcA63llbOD2nlcsficV9dp6Vx17L+Dgfc09tDRti3b/Os5kI84pY2X5O3xqE8SVp4e/Zo2VfEN87dnspTGMyRhZo/vwsJE+a/OqlwW/wAnNrlvo3pnRYtxJVsq+WeGKaP1JEV19jAEfnX0z1OI26yBQCgFAKAUAoBQCgFAYNAQndBdMc6dyXl4B7DcSMP3q+d+JlrM38kddPwn63rJRIZhj6G5gkOe5S/Vufwu1PDVvLma90LvhIB0mbDe3vXlwTDctrVu5ZNIDxnzONQ8cnwq65dXN+ZE/wCG8+NTdM30fVfUiU0WpSp5Ed35jzrgrlyS2W7Nx4ZNLrl6lo7q9KMKwrHtAukqAL1io8iS45N2ASrHvBHPlU1C6M1tM+a5XDb8eXJOL+p3d3+kGG8vPRoo5AvVM6yPhNZUrqVUPa5NnjjkeFeozUuxzW0WVa51rZvbd30tbS4S3uGZC8ZkD6SyAatOGK5IOe8jHnWXJLuaHJLuQ/frb1leQEWySTXS8beZIpEETZHaMzqF0eK5OR3Vz3X0qDU2texy35GNGDVjWvbezRgUm82eBjX6UDw8FhmMmPLH8qhuDf58+X4dFf8AD63kWOHbRae2rfrLeaP7cUi/FSKsPoWsrfZ+m4so88Vlt1B/XjwfzNTcfzU/ofMrlKjPeu6l/cne5F601hayOMM0KavaBgkeRxn31Cs+mrsfNW86aby5Vu64nB/48n8qv/Bo+Zw3k+qOWx6mXpBObnd4s3rehMG+/EhBPH9Jc1QpJwk16p/wdkXrTRWdrOD1MmeHW275zyHWxk1Zsu2FmF39i58Qujbw7a+RPemJSptZdLlAZkYqrMFLBCpOkHGSuKheHXxpvUpdiu8KyYY+Qpzel1OL0fhXu57WaNwl1aMCHR0yEfBxqAyCJG4jwFbOJ3122KUHs3cZyasi5Tre+hH9p7DvdnShiJFMZPV3UQ1IQeGWIUhSRjUrjBOefCoF1Trk5Q7P0OqGdj5dKqyukl0UjlXW2HupeslnaeTR6zYwFzyUIoRRnngccVoyJ2yjuS0iW4NVg1WuNMuafua92Ow/3W/I1zVdJon89J48k/Zn0zsfPUQ559WmfbpGanD5QcDeRMX9k/il1Hj7wibP/L+dQXiKO8GX1Rtq+I6Ar55V1mjrfY0ujSTVsy1Y8NUerHhlmOK+vQSjFJeiRHmpvx2LrZs3cJ5IGPlPE2B73RKjuMVeZh2L5bPdb1JHVkQMCDxBBBHkRxr5lCXJJP2O1roaPRs+LJYTztpJbc95xE7BCceKaT76+tU2ebCM/dJnA/YldbjAoBQCgFAKAUAoBQCgMGsArvZu3LW3uL6KWeKJhdu2mSREJDxxtqAY8iSapfiLAvuyFOqDa16HTVJJGvvdvJbTW0sFtL6ROwGiO3HXvkMpBOjIUcOJOBXPwThmVXlRsnBpL36GbJrl0T7amzYrmFop4w8bjtK3xByOIYHBBHEEZFXw5U2uqK32h0SOGJt7kaO5JkLEeXWIw4eZUmueeLXIm8fj+ZStb39Tmjorv8jt2o8TrmOPd1Yz8a1rCivU7ZeKLn/6a/f/AMEn3T6MxbTJcTzGSWMkxhB1aKSCD3lmyCRxOOPKuiqqNa6ELm8QuzHuzX6Hpvru3eSXS3NqIpFEIiaNnMbZDs2pW0kHmBg+FacrF8+HLza67IPPw/xVahzcuns48WwNpOQBaxxeLSzoQPdEGJ+VRkOCLm3ORDw8Ox5tzmSbdTc028vpFxJ10+kouldMcSk5YRqcnJwAWJzw7uNSuPjV0R5YL9ScxMOrGhy1olpXhXSdJBYOjjRrSK9njgLMUiVYT1at9RXdWOkHOPAVsjdNR5d9Dit4djW2eZKC5vcl2w9lrbQRwRlikShFLHLYHLJrUdxVe2uh+4uLm4mNzCqySu6jRIxw7FgrdoAEZxkZqXw+MX4tPlV9jxOtSeywt0t3TaWSWsjiXHWBmA0giR2JAGcgdrHOoqcnOTk/U9a9DnQdGWzVj6r0UFfFnkLc/tas1nnlrW+h755a5dvX2JeqY/KvJ5PK6lWNGdzhUVmYnuAGSflWOoK0sOmFGOZbKdEJ7JVonOO4shZSDjBxxrX59e9bO5cMynBTVb0RnpB3jhvZ4HtxLiOKRXLxmMZZ4yoGefJuXlXPlzi69bJnw9i315Tc4tJJ9+hG0tjKyxKMtIyxgebsF/nXHjR3aiycbtUMKfXv0PptBgADkKmT5oQzfraKQ3dg0hCoPScsck56tQFVVBYsc9w7jUXxjHnkYkq4Lbej3W0pbZ4tvlbKNTC5C/aNpeAfHqqqFfh7NUk+X7r/AFOh2xOl0YNnZdpjujxnGM4ZhqwfHn76+hLsch0N7tim7tXhVtD5V4n+xJGwaNvZqAz5ZrEoqS0wRm12xfqg9I2XcdYANXVSWsik95X6UEeOONVC/wALycn5c1r5nQr/AHNrcC1nWe9lkgkgimkSSNJTGX16CJjpQkBThMceNWfDolTTGufVrps0Sab2TWuowKAUAoBQCgFAKAUAoBQGlc7KgkbU8MTtjBLIjHHhkjOKwD2t7RE4IioP0VC/kKA96yBQCgFAKAUAoBQCgFAKAUAoDGaA4G/wc7OuxEjO7QOqqoLElhjgBz55oPkUb/Q1yFz6Lc44f4E3u4aai54lkpNl9x/EGHCuMW3taXY1pYXX145V+9FMv5pWp4lnsda47hNfFr9CWdHG700t7FM0Miww6pNbqyBn0lUVQwBPrFs4x2a7cWhw/Myt8d4rXlJVVdUuuy7lrsK2YKjnWGtgzisgAY5UBmgMYoBigM0AoBQCgFAKAUAoBQH4lkCgsxAABJJ4AAcyT4UBG5ukHZqjPpsB+6+s/BcmsNpGG0u5IbO6WVFkjYMjqGRhyZWGVI8iKyZI7L0g7OXP9aQ4JBCh3IIODkKpNeXKK7s8ynGPd6OtsPbkF2hktpFkRWKEjIwwwSCCM8iPjXoyns6VDIoBQCgFAKAUAoBQCgFAYYUBQ95vztBZpiLtgizTqqmK3KqiSuqj+7yeAHHNclmS42ciRYcLgkcjE8+Uvfp9C5d25ZHtYGmOZWijZyBgFmUE4HcMmusrqNu+vY4VDSuqKWVdTEKNTHCjJ7yeFDJxJN97LrY4UnErySCNepBlUOeQd0BVTzPE54HwNY2t6BIwKyDNAKAUAoBQCgFAKAUAoBQCgFAKAUAoDgb9rnZ14PG3l/cNYb9jDekVvctogcjhiM8h4IccKpkLJyv1v1/ufPoWTlk6bff3+ZaW70IitLdBySCJfcsaj+VXP5H0IqnYhzAhH1gX4eLksfzqn8Qtk8mXX1KBxa2TyprfboTHovbHpqeFwrj2SQxZ/aVqsfDp8+PB+xbuFW+ZiQl+n7E6ruJEUAoBQCgFAKAUAoBQCgMGgPmDagObnx6y5Hv6yQY+NRdq1kF9wJc3CWo+zPpPZJzBER3xof2RUoUJnA6SLRJbWNZF1obq0DL3MGnRSD5dquXKco0TlF6aTa/Y9RW5JM15rRBdWEaIqxpJNIqqAqgrA6qAo5euT7qrPhqyVltk5ybetdfqbrUkkkTQVcDnFAKAUAoBQGDWGCjN4+l26F0wtljSJHK6ZE1M+kkEucjSCRyHId55VPYXApZGP5u9ey9zVK3T0XDu3tZbu2huEGBIgbB+qeTKfMMCPdUFKDhJp+ht3vqdOgFAKAUAoBQCgFAcje5M2N0P93m/htQxrZVd+39Wcn/KYn8BqkVr/E/r/c+eVr/GJf8Ay/uWfc3HV7PaTj2LUtw59mLPCrufROxWmylAhiA7o0/dFUXL63S+p81znvIn9SSdHsmL24XuaCFseavKCfgV+VWTg090NezLZ4fnvGcfZlh1LE8KAUAoBQCgFAKAUAoDBoCoulzaMqXsKxyzRhYCx0SSIrF5COSkAkBT8R5Vz5NrrW0TPA8CvMtcbOyWyu2iBD8yXLFiSWJZubEk5JzxqNd8pTUmXevhlVVMqatpP5m9fbxXphKm9ucKhA0useAq8P7tQfia6oZcpTS0V/K8O1UUSs5m2kXZvcM2AOc6WtXyeJ7E0TE+3hnNdWRHmqmvk/4Kgu5rbSJ9O2fj/Nn1fd9GlyPxafhVQ8K782z/AH6nRd2R29r7xW1tgTzIjHkmdUjfdjXLH3Crn9l7nN3N7Z96k0aSxMHjdQyMORB5GvSBsUAoDBoCHbwb3ssjQWUayzJgSO5KwxE8dLEdp3xx0ryyMkcK211SsfQ4cziFGGt2vq/Q/O7e9kjTrbXqRpK4JhkiLdVLpGWUBu0jgcdJJyMkHhWLqZV9xg59WXDmr7+qfcpze/cu7ivJVEE0iPI7RvGjSBldyQMqDpbjghscvCrPw7jtNGL5Vi6o3zq29l8bk7La1sLeGT11TLjwZyWYe4sR7qq1s+exy93s3LoiJ7976SrK1rZtoKYE0+AxViM9XGp4asEEsc4zgDPLtwsCWS++okpw7hk8uXfUV3f+hG9n75X1u2szNdJzeKUJqI7+qdFXS2OQORwrsyeD8kHOuW9ehIZnAfLrc6pb16MuTZW0EuIY5ojmORFdTy4MMjI7j4ioQrht0AoBQCgFAaW2Y9VvMuM6opBjxyh4UMFQxRia2VSSBJCBngSA6c/nVJlPyshy12Z87nZ5OW5a7NmwZrwQtEt9KVKFMSR27jBXHPQDy86lFxuW/wA0f2JiHiOe/wA8Fr5H7hTSqr4AD4DFQd0+eTlruV66fmTc0u51NzXxtJP0raYfhkhI/M1YeBy/JKJafDk/yTj89lmVOllFAKAwTQAmgGaA09p7Vht0Mk8qRIOGp2CjPcBnmfIVhdXpA1Ni7zWl3kW08cpHEqp7QGeZQ4YDzxWZRlF9QdYtisIEQv8ApIskdkRpJipwTFGzpnvAk4IceRrdCiyz4Itm+rGtt+CLZ7bD38tLlxHqeGQ+qky6C/3GyUY+QOfKvNlM6+k4tGLaLKn/AFItfUrrpWude0mUH+7ghUjzLSufkUqOzn0SLH4XSVk5y6LSREAc8iOePf4e2o1wa9C4xyKppzjLaX2PC6IaN8EHsNyOfqnvFb6oSjNbRw52RTdizUZJ9PcvrfCXVse4cf6oXHMckDD2GpeS2tHzM4u/xlD2PUSdXK131avjUVWSCZZGA5ZCnIz34qi8Bv8AJndN+kd/c6rVtI7WyNiQWw+hjVSfWc8ZHPe0kh7TE88k1E5HEb8mzmnJ6329D2oJI2twgBYW+Pssfi7Gvp1PWuP0RxN+pHd9OkdYGaG0CySrkPIxPVRHw4eu/iAcDvOeFeLbow9f0JDC4dZkPfaK7t+hC9ldJ96r6jNFcr3xsI0OM8dDx4K/rAitayJRf51okHweixaxrlKXsWNfb3LLsm4vbUsGWGXAYdqOVQRpYeIbHkeB4iutfmXQgJxcHqS00RN4HjW3tLUhZp2KLI41gEIzyyuDxZjgnJ7zUnbLyakolFwcd8TzJ2Xv8sfT+DSspHnns7Rwxvbe7iafgRoELZllLAAaHX1fHWK5rrlZWl6k1g8Msxs2ycVqDX+0OmDb13a3wFvcyxpJbx5RSAoOuXJHA4JxzGD58BiQ4Lw6vMskpvsTVk3FEs6GJHfZxkkeSRnnlOXd5G4aVxliTjsk48zUbl1xrvlGPZM2Re1tlcbv28l7KkcRVXuDNOzuCQisxdzpBBZsuoAz76lI5X4XFiq+7LLHMeFhVxr+KXU/FwHgnktrjSskbYB4qsq90kYbu8QCcca68HiauTVzSaJDhvGFfFxvaT/kszodZvQW4fRdfL1BzwKEgsR4DretHu8KruQ4edJw7FSynDz58nbZPBWo0GaAUAoBQH4kXIIPeMfGjMFIW1yILQOQxESYIHFux2cDJ58MVUcijzMyVa6bZRcrF83PlVF62zr21hePysLhfN2tkH8Un5V0rgdnZyR1rw3b6zX3NW3mcvLHJGY5IpNDLqVuaKykFeGCGFR+bhvGaTe9kZxHAeHNRb3vqdPdr/xK2+5cD9hT/I1J8DfWSJjw2+syxtsX4gglmYEiKN3IHAkKCcDPsqxFqZALzfDaLdQUht4FkmgRgXaeQiR1DY7KquM+furdKiUY8zI2ji2Pff5Fe2+v2JnvZtF7ezuJo8dYkbGPPEazwTI7+0RWlLZIykox2yCTbS2gslsZL3INxAjokMUasruAwJOo/Ajmfd1243lw5myD4fxtZeQ61Dp1LG2zGWt5VUkMY5ApU4YEocEHuOe+uRE8fN27G+1zDPbSTXNw8UWnUmt21Iy4K6ScMe1wz8asGRwquOFC+G+Z6+5qU9yaM7a2je7XuWdUeQgdiKMMyxIeQGOAz3scFvZgDqxFh8OSlf8Amn7L0PEuafY5Wz7qexukcBkmhcdhsqc96MDxCsDg+IbI7qksuvG4niuVGtr+fmeItwl1L43420s2xmmj9W5SJF8QJ2VTnHeAT7xVGhDc+VnfVHzLFH3K42Vs2Wd+otYtbKoJyQkca8Qpd+OM44AAk4PDvqz5GdXiRVcFtlxyuJU4EVVBbke28O79xbBReRx6JDpV43aRNXNVYsqsrHBIOMcOea56eIV5T8q5dzlx+K15j8jIh3/UkHR9sO1vTM12hnuItCFpHdg8RX6F2TOCwwyEnOdGe81C5WP5Nrh7EFmUzxbnWn0/sV7tdE6676pVSMz3ARVAChVdkGkDhjC91QuTL+skWfg1euG2P32XRY7jWFxZQCW0hyYI8sqhHyUGSHXDfOpFlK2dDfmIJsq8UcltJlHfwETAcT+dAeO1XiiiEtwARD2wcaiG0lRoHMudRUAcTqx318vpjddfKml/F0Z2vSW2eWwds+kiQNFJC8Umh45NOpcorqTpJHFWHfWziPDJYNkYt7312IT50zg3W1zBsECIlJNTWqnkVKzvHIw8wquR7BX0auz+gpv2X8GrHod10al6vRVU0XYKqAOyQBjhy4DHhUXXb/UUpH0bLxEsOVNXToSbfLedL5bYLbGJoixZiYyCDHpwunjjOD7q777oSg0u5U+F4F2PlQnPWvqfjcq7Xr3s5mxBfRtAwyeEmk9W4HjjK5+54VjElJrTPXiKipTVtbXXv9Ts36Sr1UNyTa3cThref1opHQEao25EMucxthsNy4ZqbU4Xw5X0aPmLxLuG5Er6lzVvuvUl26m9jvOLa9hjiuJFJSWI5in0DtAZGpXA46TngDXLbVKt6kTuHm05Ueapv5p90Vv07T52gq/Zgi+JaUn8x8atfhaP+ZI3XehZHQ2P7Kj4f4lx/GeqzmveRP6s3R7FW2sUttNohcw3FpI8edIbs8QAyn1kdNJ+fMVJ0U15uNGPNpx6FmxsevPxI1qWpROzd73XMgAvbezvYhzjMRR/ajMzDV5YGfKtN3B7oLceuv3ObI4DfXByi1LX++hbW697bzWsUlqFWEoNCKAujHAoVHBSpyCO4g1FNejIPXodgVgCgFAKAUBg0BR066rcpnGp+rzzwWn059xqta3xL9Soa3xdfX+xd+Ksn0LeisN5k07RuB9qO3k/EHT/AOuq9x2PwS/QqniSH+XL6o/W6q52lAPsxXD/AMJf/kfjWeBx+JmfDcfjkTHfxsbOuvOJl/Fw/nViXVlnseoN/JkK2lIqSWjNwRbu31Z5DJKrnwwxWpPLX9JaKN4ekvx0k+/Uk3SRL/VVj45luLZPcJkdv2UPxqOrW5JFxzpqGPOT9EyLbxHEIf8Ay5YJT7I5o2b5A1LZS3Wyg8As5c6D99r7FqtxFQp9JPjxjg8tPAcPDgOHur6dwyuMsOvfXps4pv8AMfQfQnbKuzA4A1SSyl8YzlW0AE+QUfGvnnEG5ZE38zrguhAenUxm/XQV1CGPrMc85k06vPTj3Y8qsHhdSdk/bRqv7H72bds2wFBzpTaCK2eSq2lxjPMa2HxqLyIRq4i4+ikd2BJedBv3JF0WbXSG6nt5CFNwEkiJ4amjXTIgPjjQwHm1eeLVSjkOXuSfHaXDKcmukuxKelSaMbOkV2Ad2jEI72lWRWXA78YyfAA1H1bdkUu+0RWPGXmx5V12iNdFkum6ujns+jxlv1ZJMfm1SfGI6uX0RMcehq+LffSKwgfVHrP1gXP65LY+eKqV7/rlm4bDl4Uv/q/ufSO6w/qVrk5+gi4+PYWpb1Z88NLpFH9l3uP9Wm/cOawDk7exJcbOiPqSXWsjx6mCWVAe/wBdUPuql+G61+Ksk+6X9zpuf5UesYxtS8A5NBaOfvZuFz8FA91b/FUdQrf1/seaPVEM3rhPoVyq5IttpO7+S3Ca9R8g0/uwT3VNYUnfgwfyX26HTgWRqy4yl23+xB649tM+mtKyPyaLA6KbfZ00Xo81tbm6iz66KzSx/UkXVnPA6Wx3jPfU5VKMo7R8vzaLce51S30/gn1ts+wt5kjjitop3BKKqRrIwUZYqANWAK2NbOHq+50tpWEU8TRzoskZHaVgCPn3+dGO+9FORlzs6K4QkyQZuIGJJYrE7FATzOqIaT46jUi4c2Pt9ynRyVj8YcY/DLo/r/8Apw+mSdZL5ZU4rJbW7g+TdZj5AVP+Fu1i+har/QtToafOyoh4STj/AJznj58arGbHV8182bodjq7a3Xsb5iZY1eROyXR2SReHBWaNge/Ok8OXCueMmuz0e4yknuL/AGKm2tstrS5ltmYsE0tEzcWaJ86Cx72BDrn9HPfVn4RluyLhN9UXLgWdK+Drse2v4JP0UbSKXE1qfUkUzx/oupVZh7DlG9urxqK4rj+VftepB8bxVRkbj2l1RaoqMIgzQCgFAKA/LGsMwUZGM2oyQuXHHwJnHaz7eOarmt8S6e5Utf8AN/1LzAqyFuRXG/cQXaEbd8tsQf8A2ZeH8U1C8ahumL9mV7xFXuiMvZ/yNyFztHP2bZ/2pY8fun4V54Gv6cvqefDi/pTfzJP0g6v6Pn0KWICEgAsSqyIZMAcT2A1TsXppk/dBzrlFeqa+xDy0F1CRlJYnHHBBBHu5HPwIqa3CyGmz5k68nDvckmpJ+xyr20itEE009xKIsmCOaZ5FVypAWNTzY50jmRmtHlVU/n2TKz83iP8AhuXlT79Dddjc2RJABlgJwCSAXQ8ATW6T56tsiYQWLnqMX8MtFj7uXnXWlvKDnrIYn/EgNQp9OPk+4B1HVz7/AGgcfnX0/hL3hV69jis7s7+7e2L+BXFk1wFOnrBHG0iBiOyf7tgrlccRgnh4VWeJ04Dy5KblF+vTozdDn5ehoXFjdTSEtFcPI5ySYp2dmPiSuSTXdicT4dh0tVv7dWeXCcn1L53V3K6vZTWdxwacO0uMdhnxpC+aYXj4rVPybvOtlb7nRHoVxt7d24th1d5AZI+OJo1aWNsfWYKC0bY8R7DUpVxGm2CryFvXqWSji1N1Sqyl8tmhs9OtcCBJriTkuBLKyjw6yQ6UX2sBW5X4GN+avq/ub4ZPDMP89X5pfqy2dyN1mtYJpLjHXzJ21BysaKG0RA95GpiT3lvACoXIud1jmyvZWVLJudkv9oo20B6hMc+qXHt0DFQFn+c/qX/EX/K1r/2/2Ppbd1gbS3KjA6mLAHIDQtTHqfN33NHpChZ9m3ioCWNvKAFBJJ0ngAOJJ5UBFF22t3e7P9GinIjmeSRmgmjRFMEi8XdQM5bFV3g3DLsS2ydmtPsbrJqS0jp7xzTQ7RWWO0nnje1COYVRiGWYlAdTKOTN39/w7OLcPlm1KEWk099TzXPlez23Pt5JJL557V4Y52iISbqyzgQhH1KrMMYA4eddGBjSxceNUnvR5k9tkN3k6M7iJy1kBNETwjLKsqfoguQrqO7JB9tercRTe0WDh3H540OSxcy+5Gp90b08Gsp8g9wU4PiGRiPeDWiGPdB9GSV/GeH5MNXRf011/ckG5G4t6t3DcPF6OIpNbM5RpJBpKsuEZjxViMsRjwrrqrnF7k9kDxDLxbK1XRXy6fc2dnz300cgN83UTST8OrUyBDI6hY5CeypUDu4Z4YqUoxedbKLxHj34W2dSh19/Q9drx6LYW9uMPIot7dRz1MulT7FGWJ7gpNdd8o11cv6Fe4VVZmZ6sa9eZs4XStutcm6j6i3mkiW2gjDxxs4zH1gwQgJHDT3Y41u4JxOvCnJW+p9Atg2kSHcCyvYtkX8LRSQyDrTb6xoOWgX1QeI7YJz4t5GovOthbkSnDsz3FdNEM3UvpLIpPY6AHROsictolXmCSOKuOPaHiakp8NjdVGdP6lms4NHIphZjd9dVs3dq7Umu7hricIrFFjSNCxVEUseLNgsxLHJwO6u/huBLHbnPv8iR4Pw2eK5TsfV+iJJ0W7PaS8e4weriiaIN3NI7IWUeOlV444AtjnnEXxfIjbYkvQhuO5UbblGP/aWyKiSDM0AoBQCgPywoYZUydHN+9s8LzWsYYSKMLLKSGYle0SoXAIGcNyrieDW7/O67OD/htX4j8Rt77/ItW0QqihjqYAAtjGSBxOO7NdpIET333ZuLqe2lt5IU6pZlbrQ5z1hixgLj7Hea05FEb4ckuxz5WNHIr8uXY89090rmC69InuIm+iaLq4o3UHLKwYs7k8MHhgc68YuJDHi4w319zXh4VeJBwr3p+5NSK6TsOBe7k2Erl5LWEufWYKFJ9pXGaIw1vufqx3PsoW1w20SOAQH05YZGDgnJFZbb7mFFLsQTdY5s4PKML+Hh/KpmjrUj5txX8vEJ/UmfRwf7Nth9lCn/AA3ZP5VDPufSK3zQT+SPnHedQLy5A4ATzADw+lfhX0jgH/RRf1Oa34i6ega2C2Mrd73DfBYoh+er41R+Lzc8ybfudMF+VFlYqN0z2MVkGNNAAlAficdls8sHPwoD5f2aPooz3aE+GB3+NQ9sJea9H0bh19f/AA+KbXbXf5F+dGl51my7Q5yREEyDn+7JTOf1al0fO7OktEprJ5MYrGgMU6gUAIrJjQxQyY00MaRB13BljLC3vNEZZmVJIVlKamLFVYOvYyTwOT51vryJwWkRuVwjFybPMmuvyZ1dhboLBL18srzzYKozBVWNT6wjReAJ4ZJJPnXidspvqzpxsOnGjy1LRI9NatdDqM4poEF2l0YQPIzwSyW4YkmNBG0Wo82VWXK57wCB7K66cy6npB9Drx86/HWq5aRrWPRYn/mLqWQccrGqwKeeMkEv8GFe7eIZFi05G27imVatSl+3QnOz9nRwRrFCqpGgwqgcB/1781x729sj317m2KwBQCgFAKAUAoBQGKAzQGltfa0NtGZbiRY4wQCzcsk4A+NAc8b5bPwD6baceX08PHHP61Bp+hq3u/1ggOi4Wd+6O3zO5PhiLOPacCspN9jxOcYLcnoiGwYWjtkEg0sAzMPs6mZsE+QOD7KmKU4VdT5vxCyF+c5QfRtEy6O4iNm2mRgtEshz4yds/vVDs+kwjyxS9j5436h0bQu1/wBvKfxOxHyNfQ/Dkt4S/U5rfiLj6CbgNs91HNLhwf1kjZSPLB+RqlcVXLl2J+50w6xRZFcB6FAKAUBhhmgI1HuBs1eVjbd54xq3P20M7etEgtbVY1VI1VEUYVVAAA8ABwFDylo9qGRQCgFAKAUAoBQCgFAKAUAoBQCgFAKAUAoBQCgFAKAUBCekrtGxjPqtd6j5mOCZkH4gD7hW2hJ2LZHcVsnXiWSh31/dHIawiOcxRknnlFOfbwqY8qHsfOfxuSuinLp8z2hgVBhVCjwAAHyr0oxj2RrnbfZ8TbOXti+yrQQESXMgKJGvbKluzrkC50IucljgVoyLoxi1vqS3COF3W3xnKLUU97LR2ZaCGGKJfVjjRB7EUAflUOfRT5n6SOO07zA5TH91Bn2ag3Grr4dzKoUOE5JM5roveyZ/9n6+ImuYeatGj8CDhlZlycd5DD8NQnH5VzyueD3tfc21bS6l3CoRGwzWQKAUAoBQCgFAKAUAoBQCgFAKAUAoBQCgFAKAUAoBQCgFAKAUAoBQCgOdtvYkN2gjuI9aqwdeLKVYAgMrKQQcE8Qe+iejDSa0zif6AWvebkjw9KusfJ8n3mvfmS92cywsdPfIv2R6ruFY98Jb78s7/EM5z76xzy92bFRUu0V+y/0Ozs3ZENuumCKOJfBFC59uOfvrybUtG9Qyad5suGXHWwxyY5a0V8ezUKx9QelrZxxjEcaIPBFVR8AKP3YNgVkCgFAKAUAoBQCgFAKAUAoBQCgFAKAUAoBQCgFAKAUAoBQCgFAKAUAoBQCgFAKAUAoBQCgFAKAUAoBQCgFAKAUAoBQCgFAKAUAoBQCgFAKAUAoBQ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hQVFhUXFxcYFhcYGBQWGBgaGRgYIBYXFxcYHCogHBonHR4ZITEhJikrLi4uGR8zODMsNygtLisBCgoKDg0OGxAQGywkICQ3LCw0LSwvLCwsLCwsLywsLCwsLCwsLCwsLCwsLCwsLCwsLCwsLCwsLCwsLCwsLCwsLP/AABEIAKkBKwMBEQACEQEDEQH/xAAcAAEAAgMBAQEAAAAAAAAAAAAABgcBBAUDCAL/xABMEAACAQMBBAYGBgYGBwkAAAABAgMABBESBQYhMQcTIkFRYRQycYGRoSNCUnKSsWKCorKzwRUkJTNDUxZUY2STo+EINDVEc4PCw9H/xAAbAQEAAgMBAQAAAAAAAAAAAAAABQYBAwQCB//EADoRAAICAgAEBAQFAgQFBQAAAAABAgMEEQUSITEGE0FRMmFxoRQigZGxI8EkM9HwFSU0QuFDUmJy8f/aAAwDAQACEQMRAD8AvGgFAKAUAoBQCgFAKAUAoBQCgFAKAUAoBQCgFAKAUAoBQCgFAKAUAoBQCgFAKAUAoBQCgFAKAUAoBQCgFAKAUAoBQCgFAKAUAoDGaAzQCgFAKAUAoBQCgFAKAUAoBQGM0BmgFAKAUAoBQCgFAKAUBz9r7ZgtVD3M0cSk6QXYKCeeBnmcZrHUHEm6QbIf3bSzD7UME8qfjRNPwNeJXVxepSS/VGdMLv1CxwkF6/stLhR+J1AHvNaZ5uPD4rI/uhyy9jEm9s/1dm3ZHcS9ovyM2RXM+M4Kf+Yvv/oevLl7H4/0kvjxXZ2PKS5iB+CK351olx/BT+P7Mz5Uj8f0ptRuIhso/JpZpT8VRRXPZ4mxIv8AKpP7HpUyNLa20drxxPKJLD6NGcr1dxx0qT6xk5+6sUeJMe2xVqLW+gdLS2TXZ0xeKN2IJZEY45ElQTjyqxGk2qyBQCgFAQXfq4n9Lt4ormWBDDM79X1eWKvCFzrVuHaburfRV5k9MjOK57wqfMS310eW4VxcC8uoZbmadBFBInW6MqWeUMBpUDHZHdWLqlXLSZnhWc8yjzJLT20T4VpJIzQCgFAYHnQGaAUAoBQCgPy1YYIFsXam1JoxMJbPQ7SFEaKUHRrYJmRZPsgH1f8A9qBzOP0418qZRfT1NsanJbN17rarcnsYx/6dxKfm6iud+KMdf9kjPkSOZdQXENzZzzXk0pNwIpFGmKAJKjqAIk59vRxYseXKt3C+NSzb3BpJa6e5idfKtliCrAjUZrIFAKAUAoBQCgFAKAh+/wBp6zZxbGPTO/GP+7XGOfniuHiSl+Fs5e+j1DudVfL5V8wnGz1T+52rQrV9TIp0Bwdo7zCKdrdLe6nlVFciGMMoVywXLMwA9U/yzg4nMLgN2XWrItJfM1TtUXox/Td2fU2Xd/rPap+ctd68KW+ti+5589exrbRa/u4nt47FoBKjI8txJFpQMMMVSJmZzgnHIeddmD4a8i5WWST116HmV21pE8soNEaJz0qq8BgcABy7vZVq7s0HvWQKAUAoCB75N/aEA/3aY+3MsPf7vnXZhf5hW/E//SL6o892GK7S8pbVh7DFKp+Yk+VZzlqSaNXhe3molD1T/kn2a4Xv0LSR9d97E3Ho3pMfXatGntY15xo140as8MZznhXvy565tPQJCK8gzQCgFAKAUAoBQHP3guRHbTyE6QkMjE+GEJzTXUHC3atOqtLeMDGiGJfeEGfnXyniFrtypyfuzuitROJuzsBrtJro3d3GJbm4wkUihNEcjRqAGUlThOJBr6HRw/HdMOeCfRenyOSUns04bJ5dhYDM0phaZGLFm6xXMkfaPEkEAVWbMhUcXWkkk9dPbsb9brLD3e2iLi2gnH+LEj/iUEj45q8duhynRrIFAKAUAoBQCgFAKA0NsbGguk6u5iWVNQbSwyMjkfz+NAcKTo52fgaIniIOQYpp4yPwvXiVcJd0v2RnbPA7kzKCItp3ijjgOLeXHh2nj1H45PjXFPheHN7lWjPPL3Mbn3cstpG87q8h1guo0hgrsqtjuJABPmTXz/i9NePlzrq6JHXW249Tb2PbkbRnfPBrW3BHflZbjB+BPwq2+GJ7xHH2bNFy/MSg1YtGkjm8W+tpZnTLITJz6qNTJIAfrMo9UeZxXmTjHq+htqpsteoRbZ+N3d+7O8YRxSFZTnEUqmNyB3qDwYewmspp9ns82VTreppok2a9Hg8by7SJGkkZURQSzMQFUDmSTyFARROka1LerOIv88xMsXt4nXp79WnGOOcVo/E1c6hvqc/4unn5OZbJZDcK6B0ZWVgGDAgqQeIII4EY763nQVxvVt60mvbNoLmGVis8TLHIjkBxG6kgHhxjx766cR6sITxBU7MKWvRpmu22YrXaFq879WnV3GThjnIjATCgnJPH9Wt+d3ikRfhaKjGyT6LoTPY+8sN8k4tjJqjGDqR4mBdW0FQ4B7jxx3VHNaLdGSkto+XWZ0OTkOoOfEMo7R9oYE+0VeYRx3wruu367Od75z6+t3JRS3rFRn2kcaoyOln660ZxkZPIZ4/Csh79CO7Y37sraUxSzdsesESSTR98oCF99elCT6pbParm+sYt/Q7ez9oxzxrJC6SRt6rKQwPvFYNe/U5G8e+drZEJM5MjDIiRS8mPtFRyXgeJwK8uSXVm2uqdj1BbfyOfF0k2TwzSIzaoY2kMLqY5WCj6gbg3hkGikmtpmbKbK5cslp+xrbL6UbaaWKIQ3CtK6oupFwGblkhuVYU4vome7MS+qPNZBpE6FejnI10i4NhKh/xGhi9vWTRqR7wTWq6XLXKXsmZXdG4oxXyR9Z7Z3+hy+jicegAMQNM1yjcRwIuJRg+7Hxr61S/6Ufov4I99zT3HI9CjQYPVmSI448Y5HU/HGffXz3jkHXnyf0Z2V9YG70dHq4ZrQnjaTyRqP9k/0kH7Dgfq1fsLIWRRC1eq/wDD+5yyWnoltdR5FAKAUAoBQCgFAKAUAoDBoCD7hA+gW+eZUn4uxr5lxzrnWHZV8KOlsyQLtB1OMyWqFR3/AEUr6v4q1ZfC0k8eS9mab/iOL0l76PbYtrYgTuuppCM9ShJAIB4F2IbGeAwSe4Gx22quO2dPDuHzzbfLj2Xd+xWG72yTd3aW4lCNL1jtI4MjMVGTzILOSc8TyVq46F+IblP0LHxG18KhCvHXf10Y3m2E9pctbSOHKrHKkiBoyNRbBAydLAr6wNZtisdqUTxgXvisJ1ZCXRdGu5bvRlvO13bFJTm4gISQ8BrBHYlwPtDn+kGrtrmpR5kVjLx5Y90qp+n8e549Kz/Q2sZ9WS7QMvcwSOVwCO8alU+6tOZJxpk17EXnzcMecl30RSwge5uzbpcR25WNXUOmtpixYEL2hwXAJwc9ruqH4dg131Oc+r/ggOE8OpvodlnVt+ndFk7tbEWytur1a8lpJGwFBZuLlUHBV8veckkmfhFRikvQtEIKEVBenQr7dlYjbQler4jUuNPDUSRjwODUzQoKC9z5/wAYd7yppc2n09dHYNdPKn3IRSkuiPfc6TTtGde6W2hce2KSRT8pFqKzY6nv3L74bt58TT9GRreHbGwYrmWcwvLcxyPrRVmWNpUJ1MytiMnUCc8ckZ861xhdKp6T5PsWDpslHSopl2asgEi4ltpCMlWAZ1UhtJ7teSPEVroW7En2bRvoSdsU1tbRViXD2sqXNvGGmGtAcZIMkbKrsTxIUkH3VO8RwIQjF1RLHxXhkIQg6Ia99H6tgoyqtqIOXOcsWPNn79RPEk8alMSqmuPlx02u5NYNVFUPKra2u5LtxtteiWu0n5iLq5UQnAMkqsoHkGdV95NVnikI13tL6lR4rj8uY4Q9dfcgRMksmW1SzyuM44vLI3ID8gOSgdwFVtuV9mvQttcMfhOKptdX3+pjbGyZY2MNzEYpBhwraWyM8HVkJUjuOD5HnXtwljvb6o5o5WPxaLhFamtPr/Y2dizaLu1f7NzB85Ap+TGvOJJebv3N3iGr/BdPRo+khUqUAjW/DcLRTya8hBHjpDsB8VB91R/FG1h2a9j3D4kbZr5dF7e2dxBtopsITv14sxNqbrNWPX5vq7tWTxqzVf8AGHUnBy5X2ND8vfU6G6O1rRpZbWziMccaiUHSyI/WMwJjVgCVyOY4eHCuXi2Fkwrjdky3J9P2R6rlHekdB5vRtoQy5xHcr6NJ4CRctbsfAn6RM9+pRUz4Xyt1yofp1RquXXZM81bDQZoBQCgFAKAUAoBQCgFAYoCF7ln+pxA8SutG+8kjq3zBr5nx1cudZs7KvgR7XThL6yc82M8IP34+sx8YR8Kl/Ctj5pw+Sf8AY8XrsVTvvdGXaN2x7pRGvksaKuB5atR/WqxZ0vzpFv8AC1WqZWe7/g4UjFWjZNesOoQxsY3DP2QQwYeOOffWvFcuZqLOvj0afKjO6LaT106EkG5O05GaR7eZmKgapZ42Yhc4XtSE95+NdU6bLF+ZogMPimJhzlKmt9fmSbo+3T2hbXqzPHHHCUeOUNIGdh6yaVTIyHHMnkWrdj1OqLTZwcV4hHMsU0taJR0lbKlmt4pIU6x7eZZurHrOuh1dU/Sw2QO/GK9X1+ZW4e5B5NXm1Sh7lemWC6PVsGEiYbQ6vFPGRyZc4ZSPtCqs68rBlz+n2ZTHTm8Mnzr/AMMmG428EvWmyu36xihe3mYDVIq8JI5McDIuQc/WBJxw42LDylkV77MtfD85ZVfN2a7o9d7dzLCKxupI7KAOkEzoVjAIYIxBBHHnXZvod2upGd4da2BMcjxlEjYsmNWhCpfBPfpzUvamqdpnzvh/lz4ly2R2m2upPN3t0YoJBcddNPLoKLJIy8EYqSoRFVeYBzjNRMpufxMv1GNVQtVRSXyPnbfWTXe3h8ZrrHsEkoHyAq44teuDTa9UzD/zD6B6QpM7JlYctMDe7rYj+VVGnpYn80dtD1bH6r+SpZ4mYBFJDSMkYI5gyOq5Hxq3cQtcMaTXt/Je+KXSrxJSj8vuS3pH2JBbPZiCNIx1cydkAEheqK6vtHnxPHifGoHg+/xK+jKzwHf4pfRkahjY220tPIJs+RvupcTaj7AOPurzxyP9Z/Q6OJtR4lGUu35Tp9E9qj7Q1P60ULsg4Y1FlUn2hSfx1X8JJJs3+J7XKVcV8Otna6a9GbTl1uqX73V6Bq92vq63ZOvLZH8A5vxseX/aKyeTT2j9Uq/4GDH5Co3GerEXPjUebCn9D6gRsgEcjxqaPmZF98hrmsIhz9IaY+SRQyAn8ToP1qiuNWqvCsb9en7mytbkb4r5lDukdjNDo9tkNhEcA63llbOD2nlcsficV9dp6Vx17L+Dgfc09tDRti3b/Os5kI84pY2X5O3xqE8SVp4e/Zo2VfEN87dnspTGMyRhZo/vwsJE+a/OqlwW/wAnNrlvo3pnRYtxJVsq+WeGKaP1JEV19jAEfnX0z1OI26yBQCgFAKAUAoBQCgFAYNAQndBdMc6dyXl4B7DcSMP3q+d+JlrM38kddPwn63rJRIZhj6G5gkOe5S/Vufwu1PDVvLma90LvhIB0mbDe3vXlwTDctrVu5ZNIDxnzONQ8cnwq65dXN+ZE/wCG8+NTdM30fVfUiU0WpSp5Ed35jzrgrlyS2W7Nx4ZNLrl6lo7q9KMKwrHtAukqAL1io8iS45N2ASrHvBHPlU1C6M1tM+a5XDb8eXJOL+p3d3+kGG8vPRoo5AvVM6yPhNZUrqVUPa5NnjjkeFeozUuxzW0WVa51rZvbd30tbS4S3uGZC8ZkD6SyAatOGK5IOe8jHnWXJLuaHJLuQ/frb1leQEWySTXS8beZIpEETZHaMzqF0eK5OR3Vz3X0qDU2texy35GNGDVjWvbezRgUm82eBjX6UDw8FhmMmPLH8qhuDf58+X4dFf8AD63kWOHbRae2rfrLeaP7cUi/FSKsPoWsrfZ+m4so88Vlt1B/XjwfzNTcfzU/ofMrlKjPeu6l/cne5F601hayOMM0KavaBgkeRxn31Cs+mrsfNW86aby5Vu64nB/48n8qv/Bo+Zw3k+qOWx6mXpBObnd4s3rehMG+/EhBPH9Jc1QpJwk16p/wdkXrTRWdrOD1MmeHW275zyHWxk1Zsu2FmF39i58Qujbw7a+RPemJSptZdLlAZkYqrMFLBCpOkHGSuKheHXxpvUpdiu8KyYY+Qpzel1OL0fhXu57WaNwl1aMCHR0yEfBxqAyCJG4jwFbOJ3122KUHs3cZyasi5Tre+hH9p7DvdnShiJFMZPV3UQ1IQeGWIUhSRjUrjBOefCoF1Trk5Q7P0OqGdj5dKqyukl0UjlXW2HupeslnaeTR6zYwFzyUIoRRnngccVoyJ2yjuS0iW4NVg1WuNMuafua92Ow/3W/I1zVdJon89J48k/Zn0zsfPUQ559WmfbpGanD5QcDeRMX9k/il1Hj7wibP/L+dQXiKO8GX1Rtq+I6Ar55V1mjrfY0ujSTVsy1Y8NUerHhlmOK+vQSjFJeiRHmpvx2LrZs3cJ5IGPlPE2B73RKjuMVeZh2L5bPdb1JHVkQMCDxBBBHkRxr5lCXJJP2O1roaPRs+LJYTztpJbc95xE7BCceKaT76+tU2ebCM/dJnA/YldbjAoBQCgFAKAUAoBQCgMGsArvZu3LW3uL6KWeKJhdu2mSREJDxxtqAY8iSapfiLAvuyFOqDa16HTVJJGvvdvJbTW0sFtL6ROwGiO3HXvkMpBOjIUcOJOBXPwThmVXlRsnBpL36GbJrl0T7amzYrmFop4w8bjtK3xByOIYHBBHEEZFXw5U2uqK32h0SOGJt7kaO5JkLEeXWIw4eZUmueeLXIm8fj+ZStb39Tmjorv8jt2o8TrmOPd1Yz8a1rCivU7ZeKLn/6a/f/AMEn3T6MxbTJcTzGSWMkxhB1aKSCD3lmyCRxOOPKuiqqNa6ELm8QuzHuzX6Hpvru3eSXS3NqIpFEIiaNnMbZDs2pW0kHmBg+FacrF8+HLza67IPPw/xVahzcuns48WwNpOQBaxxeLSzoQPdEGJ+VRkOCLm3ORDw8Ox5tzmSbdTc028vpFxJ10+kouldMcSk5YRqcnJwAWJzw7uNSuPjV0R5YL9ScxMOrGhy1olpXhXSdJBYOjjRrSK9njgLMUiVYT1at9RXdWOkHOPAVsjdNR5d9Dit4djW2eZKC5vcl2w9lrbQRwRlikShFLHLYHLJrUdxVe2uh+4uLm4mNzCqySu6jRIxw7FgrdoAEZxkZqXw+MX4tPlV9jxOtSeywt0t3TaWSWsjiXHWBmA0giR2JAGcgdrHOoqcnOTk/U9a9DnQdGWzVj6r0UFfFnkLc/tas1nnlrW+h755a5dvX2JeqY/KvJ5PK6lWNGdzhUVmYnuAGSflWOoK0sOmFGOZbKdEJ7JVonOO4shZSDjBxxrX59e9bO5cMynBTVb0RnpB3jhvZ4HtxLiOKRXLxmMZZ4yoGefJuXlXPlzi69bJnw9i315Tc4tJJ9+hG0tjKyxKMtIyxgebsF/nXHjR3aiycbtUMKfXv0PptBgADkKmT5oQzfraKQ3dg0hCoPScsck56tQFVVBYsc9w7jUXxjHnkYkq4Lbej3W0pbZ4tvlbKNTC5C/aNpeAfHqqqFfh7NUk+X7r/AFOh2xOl0YNnZdpjujxnGM4ZhqwfHn76+hLsch0N7tim7tXhVtD5V4n+xJGwaNvZqAz5ZrEoqS0wRm12xfqg9I2XcdYANXVSWsik95X6UEeOONVC/wALycn5c1r5nQr/AHNrcC1nWe9lkgkgimkSSNJTGX16CJjpQkBThMceNWfDolTTGufVrps0Sab2TWuowKAUAoBQCgFAKAUAoBQGlc7KgkbU8MTtjBLIjHHhkjOKwD2t7RE4IioP0VC/kKA96yBQCgFAKAUAoBQCgFAKAUAoDGaA4G/wc7OuxEjO7QOqqoLElhjgBz55oPkUb/Q1yFz6Lc44f4E3u4aai54lkpNl9x/EGHCuMW3taXY1pYXX145V+9FMv5pWp4lnsda47hNfFr9CWdHG700t7FM0Miww6pNbqyBn0lUVQwBPrFs4x2a7cWhw/Myt8d4rXlJVVdUuuy7lrsK2YKjnWGtgzisgAY5UBmgMYoBigM0AoBQCgFAKAUAoBQH4lkCgsxAABJJ4AAcyT4UBG5ukHZqjPpsB+6+s/BcmsNpGG0u5IbO6WVFkjYMjqGRhyZWGVI8iKyZI7L0g7OXP9aQ4JBCh3IIODkKpNeXKK7s8ynGPd6OtsPbkF2hktpFkRWKEjIwwwSCCM8iPjXoyns6VDIoBQCgFAKAUAoBQCgFAYYUBQ95vztBZpiLtgizTqqmK3KqiSuqj+7yeAHHNclmS42ciRYcLgkcjE8+Uvfp9C5d25ZHtYGmOZWijZyBgFmUE4HcMmusrqNu+vY4VDSuqKWVdTEKNTHCjJ7yeFDJxJN97LrY4UnErySCNepBlUOeQd0BVTzPE54HwNY2t6BIwKyDNAKAUAoBQCgFAKAUAoBQCgFAKAUAoDgb9rnZ14PG3l/cNYb9jDekVvctogcjhiM8h4IccKpkLJyv1v1/ufPoWTlk6bff3+ZaW70IitLdBySCJfcsaj+VXP5H0IqnYhzAhH1gX4eLksfzqn8Qtk8mXX1KBxa2TyprfboTHovbHpqeFwrj2SQxZ/aVqsfDp8+PB+xbuFW+ZiQl+n7E6ruJEUAoBQCgFAKAUAoBQCgMGgPmDagObnx6y5Hv6yQY+NRdq1kF9wJc3CWo+zPpPZJzBER3xof2RUoUJnA6SLRJbWNZF1obq0DL3MGnRSD5dquXKco0TlF6aTa/Y9RW5JM15rRBdWEaIqxpJNIqqAqgrA6qAo5euT7qrPhqyVltk5ybetdfqbrUkkkTQVcDnFAKAUAoBQGDWGCjN4+l26F0wtljSJHK6ZE1M+kkEucjSCRyHId55VPYXApZGP5u9ey9zVK3T0XDu3tZbu2huEGBIgbB+qeTKfMMCPdUFKDhJp+ht3vqdOgFAKAUAoBQCgFAcje5M2N0P93m/htQxrZVd+39Wcn/KYn8BqkVr/E/r/c+eVr/GJf8Ay/uWfc3HV7PaTj2LUtw59mLPCrufROxWmylAhiA7o0/dFUXL63S+p81znvIn9SSdHsmL24XuaCFseavKCfgV+VWTg090NezLZ4fnvGcfZlh1LE8KAUAoBQCgFAKAUAoDBoCoulzaMqXsKxyzRhYCx0SSIrF5COSkAkBT8R5Vz5NrrW0TPA8CvMtcbOyWyu2iBD8yXLFiSWJZubEk5JzxqNd8pTUmXevhlVVMqatpP5m9fbxXphKm9ucKhA0useAq8P7tQfia6oZcpTS0V/K8O1UUSs5m2kXZvcM2AOc6WtXyeJ7E0TE+3hnNdWRHmqmvk/4Kgu5rbSJ9O2fj/Nn1fd9GlyPxafhVQ8K782z/AH6nRd2R29r7xW1tgTzIjHkmdUjfdjXLH3Crn9l7nN3N7Z96k0aSxMHjdQyMORB5GvSBsUAoDBoCHbwb3ssjQWUayzJgSO5KwxE8dLEdp3xx0ryyMkcK211SsfQ4cziFGGt2vq/Q/O7e9kjTrbXqRpK4JhkiLdVLpGWUBu0jgcdJJyMkHhWLqZV9xg59WXDmr7+qfcpze/cu7ivJVEE0iPI7RvGjSBldyQMqDpbjghscvCrPw7jtNGL5Vi6o3zq29l8bk7La1sLeGT11TLjwZyWYe4sR7qq1s+exy93s3LoiJ7976SrK1rZtoKYE0+AxViM9XGp4asEEsc4zgDPLtwsCWS++okpw7hk8uXfUV3f+hG9n75X1u2szNdJzeKUJqI7+qdFXS2OQORwrsyeD8kHOuW9ehIZnAfLrc6pb16MuTZW0EuIY5ojmORFdTy4MMjI7j4ioQrht0AoBQCgFAaW2Y9VvMuM6opBjxyh4UMFQxRia2VSSBJCBngSA6c/nVJlPyshy12Z87nZ5OW5a7NmwZrwQtEt9KVKFMSR27jBXHPQDy86lFxuW/wA0f2JiHiOe/wA8Fr5H7hTSqr4AD4DFQd0+eTlruV66fmTc0u51NzXxtJP0raYfhkhI/M1YeBy/JKJafDk/yTj89lmVOllFAKAwTQAmgGaA09p7Vht0Mk8qRIOGp2CjPcBnmfIVhdXpA1Ni7zWl3kW08cpHEqp7QGeZQ4YDzxWZRlF9QdYtisIEQv8ApIskdkRpJipwTFGzpnvAk4IceRrdCiyz4Itm+rGtt+CLZ7bD38tLlxHqeGQ+qky6C/3GyUY+QOfKvNlM6+k4tGLaLKn/AFItfUrrpWude0mUH+7ghUjzLSufkUqOzn0SLH4XSVk5y6LSREAc8iOePf4e2o1wa9C4xyKppzjLaX2PC6IaN8EHsNyOfqnvFb6oSjNbRw52RTdizUZJ9PcvrfCXVse4cf6oXHMckDD2GpeS2tHzM4u/xlD2PUSdXK131avjUVWSCZZGA5ZCnIz34qi8Bv8AJndN+kd/c6rVtI7WyNiQWw+hjVSfWc8ZHPe0kh7TE88k1E5HEb8mzmnJ6329D2oJI2twgBYW+Pssfi7Gvp1PWuP0RxN+pHd9OkdYGaG0CySrkPIxPVRHw4eu/iAcDvOeFeLbow9f0JDC4dZkPfaK7t+hC9ldJ96r6jNFcr3xsI0OM8dDx4K/rAitayJRf51okHweixaxrlKXsWNfb3LLsm4vbUsGWGXAYdqOVQRpYeIbHkeB4iutfmXQgJxcHqS00RN4HjW3tLUhZp2KLI41gEIzyyuDxZjgnJ7zUnbLyakolFwcd8TzJ2Xv8sfT+DSspHnns7Rwxvbe7iafgRoELZllLAAaHX1fHWK5rrlZWl6k1g8Msxs2ycVqDX+0OmDb13a3wFvcyxpJbx5RSAoOuXJHA4JxzGD58BiQ4Lw6vMskpvsTVk3FEs6GJHfZxkkeSRnnlOXd5G4aVxliTjsk48zUbl1xrvlGPZM2Re1tlcbv28l7KkcRVXuDNOzuCQisxdzpBBZsuoAz76lI5X4XFiq+7LLHMeFhVxr+KXU/FwHgnktrjSskbYB4qsq90kYbu8QCcca68HiauTVzSaJDhvGFfFxvaT/kszodZvQW4fRdfL1BzwKEgsR4DretHu8KruQ4edJw7FSynDz58nbZPBWo0GaAUAoBQH4kXIIPeMfGjMFIW1yILQOQxESYIHFux2cDJ58MVUcijzMyVa6bZRcrF83PlVF62zr21hePysLhfN2tkH8Un5V0rgdnZyR1rw3b6zX3NW3mcvLHJGY5IpNDLqVuaKykFeGCGFR+bhvGaTe9kZxHAeHNRb3vqdPdr/xK2+5cD9hT/I1J8DfWSJjw2+syxtsX4gglmYEiKN3IHAkKCcDPsqxFqZALzfDaLdQUht4FkmgRgXaeQiR1DY7KquM+furdKiUY8zI2ji2Pff5Fe2+v2JnvZtF7ezuJo8dYkbGPPEazwTI7+0RWlLZIykox2yCTbS2gslsZL3INxAjokMUasruAwJOo/Ajmfd1243lw5myD4fxtZeQ61Dp1LG2zGWt5VUkMY5ApU4YEocEHuOe+uRE8fN27G+1zDPbSTXNw8UWnUmt21Iy4K6ScMe1wz8asGRwquOFC+G+Z6+5qU9yaM7a2je7XuWdUeQgdiKMMyxIeQGOAz3scFvZgDqxFh8OSlf8Amn7L0PEuafY5Wz7qexukcBkmhcdhsqc96MDxCsDg+IbI7qksuvG4niuVGtr+fmeItwl1L43420s2xmmj9W5SJF8QJ2VTnHeAT7xVGhDc+VnfVHzLFH3K42Vs2Wd+otYtbKoJyQkca8Qpd+OM44AAk4PDvqz5GdXiRVcFtlxyuJU4EVVBbke28O79xbBReRx6JDpV43aRNXNVYsqsrHBIOMcOea56eIV5T8q5dzlx+K15j8jIh3/UkHR9sO1vTM12hnuItCFpHdg8RX6F2TOCwwyEnOdGe81C5WP5Nrh7EFmUzxbnWn0/sV7tdE6676pVSMz3ARVAChVdkGkDhjC91QuTL+skWfg1euG2P32XRY7jWFxZQCW0hyYI8sqhHyUGSHXDfOpFlK2dDfmIJsq8UcltJlHfwETAcT+dAeO1XiiiEtwARD2wcaiG0lRoHMudRUAcTqx318vpjddfKml/F0Z2vSW2eWwds+kiQNFJC8Umh45NOpcorqTpJHFWHfWziPDJYNkYt7312IT50zg3W1zBsECIlJNTWqnkVKzvHIw8wquR7BX0auz+gpv2X8GrHod10al6vRVU0XYKqAOyQBjhy4DHhUXXb/UUpH0bLxEsOVNXToSbfLedL5bYLbGJoixZiYyCDHpwunjjOD7q777oSg0u5U+F4F2PlQnPWvqfjcq7Xr3s5mxBfRtAwyeEmk9W4HjjK5+54VjElJrTPXiKipTVtbXXv9Ts36Sr1UNyTa3cThref1opHQEao25EMucxthsNy4ZqbU4Xw5X0aPmLxLuG5Er6lzVvuvUl26m9jvOLa9hjiuJFJSWI5in0DtAZGpXA46TngDXLbVKt6kTuHm05Ueapv5p90Vv07T52gq/Zgi+JaUn8x8atfhaP+ZI3XehZHQ2P7Kj4f4lx/GeqzmveRP6s3R7FW2sUttNohcw3FpI8edIbs8QAyn1kdNJ+fMVJ0U15uNGPNpx6FmxsevPxI1qWpROzd73XMgAvbezvYhzjMRR/ajMzDV5YGfKtN3B7oLceuv3ObI4DfXByi1LX++hbW697bzWsUlqFWEoNCKAujHAoVHBSpyCO4g1FNejIPXodgVgCgFAKAUBg0BR066rcpnGp+rzzwWn059xqta3xL9Soa3xdfX+xd+Ksn0LeisN5k07RuB9qO3k/EHT/AOuq9x2PwS/QqniSH+XL6o/W6q52lAPsxXD/AMJf/kfjWeBx+JmfDcfjkTHfxsbOuvOJl/Fw/nViXVlnseoN/JkK2lIqSWjNwRbu31Z5DJKrnwwxWpPLX9JaKN4ekvx0k+/Uk3SRL/VVj45luLZPcJkdv2UPxqOrW5JFxzpqGPOT9EyLbxHEIf8Ay5YJT7I5o2b5A1LZS3Wyg8As5c6D99r7FqtxFQp9JPjxjg8tPAcPDgOHur6dwyuMsOvfXps4pv8AMfQfQnbKuzA4A1SSyl8YzlW0AE+QUfGvnnEG5ZE38zrguhAenUxm/XQV1CGPrMc85k06vPTj3Y8qsHhdSdk/bRqv7H72bds2wFBzpTaCK2eSq2lxjPMa2HxqLyIRq4i4+ikd2BJedBv3JF0WbXSG6nt5CFNwEkiJ4amjXTIgPjjQwHm1eeLVSjkOXuSfHaXDKcmukuxKelSaMbOkV2Ad2jEI72lWRWXA78YyfAA1H1bdkUu+0RWPGXmx5V12iNdFkum6ujns+jxlv1ZJMfm1SfGI6uX0RMcehq+LffSKwgfVHrP1gXP65LY+eKqV7/rlm4bDl4Uv/q/ufSO6w/qVrk5+gi4+PYWpb1Z88NLpFH9l3uP9Wm/cOawDk7exJcbOiPqSXWsjx6mCWVAe/wBdUPuql+G61+Ksk+6X9zpuf5UesYxtS8A5NBaOfvZuFz8FA91b/FUdQrf1/seaPVEM3rhPoVyq5IttpO7+S3Ca9R8g0/uwT3VNYUnfgwfyX26HTgWRqy4yl23+xB649tM+mtKyPyaLA6KbfZ00Xo81tbm6iz66KzSx/UkXVnPA6Wx3jPfU5VKMo7R8vzaLce51S30/gn1ts+wt5kjjitop3BKKqRrIwUZYqANWAK2NbOHq+50tpWEU8TRzoskZHaVgCPn3+dGO+9FORlzs6K4QkyQZuIGJJYrE7FATzOqIaT46jUi4c2Pt9ynRyVj8YcY/DLo/r/8Apw+mSdZL5ZU4rJbW7g+TdZj5AVP+Fu1i+har/QtToafOyoh4STj/AJznj58arGbHV8182bodjq7a3Xsb5iZY1eROyXR2SReHBWaNge/Ok8OXCueMmuz0e4yknuL/AGKm2tstrS5ltmYsE0tEzcWaJ86Cx72BDrn9HPfVn4RluyLhN9UXLgWdK+Drse2v4JP0UbSKXE1qfUkUzx/oupVZh7DlG9urxqK4rj+VftepB8bxVRkbj2l1RaoqMIgzQCgFAKA/LGsMwUZGM2oyQuXHHwJnHaz7eOarmt8S6e5Utf8AN/1LzAqyFuRXG/cQXaEbd8tsQf8A2ZeH8U1C8ahumL9mV7xFXuiMvZ/yNyFztHP2bZ/2pY8fun4V54Gv6cvqefDi/pTfzJP0g6v6Pn0KWICEgAsSqyIZMAcT2A1TsXppk/dBzrlFeqa+xDy0F1CRlJYnHHBBBHu5HPwIqa3CyGmz5k68nDvckmpJ+xyr20itEE009xKIsmCOaZ5FVypAWNTzY50jmRmtHlVU/n2TKz83iP8AhuXlT79Dddjc2RJABlgJwCSAXQ8ATW6T56tsiYQWLnqMX8MtFj7uXnXWlvKDnrIYn/EgNQp9OPk+4B1HVz7/AGgcfnX0/hL3hV69jis7s7+7e2L+BXFk1wFOnrBHG0iBiOyf7tgrlccRgnh4VWeJ04Dy5KblF+vTozdDn5ehoXFjdTSEtFcPI5ySYp2dmPiSuSTXdicT4dh0tVv7dWeXCcn1L53V3K6vZTWdxwacO0uMdhnxpC+aYXj4rVPybvOtlb7nRHoVxt7d24th1d5AZI+OJo1aWNsfWYKC0bY8R7DUpVxGm2CryFvXqWSji1N1Sqyl8tmhs9OtcCBJriTkuBLKyjw6yQ6UX2sBW5X4GN+avq/ub4ZPDMP89X5pfqy2dyN1mtYJpLjHXzJ21BysaKG0RA95GpiT3lvACoXIud1jmyvZWVLJudkv9oo20B6hMc+qXHt0DFQFn+c/qX/EX/K1r/2/2Ppbd1gbS3KjA6mLAHIDQtTHqfN33NHpChZ9m3ioCWNvKAFBJJ0ngAOJJ5UBFF22t3e7P9GinIjmeSRmgmjRFMEi8XdQM5bFV3g3DLsS2ydmtPsbrJqS0jp7xzTQ7RWWO0nnje1COYVRiGWYlAdTKOTN39/w7OLcPlm1KEWk099TzXPlez23Pt5JJL557V4Y52iISbqyzgQhH1KrMMYA4eddGBjSxceNUnvR5k9tkN3k6M7iJy1kBNETwjLKsqfoguQrqO7JB9tercRTe0WDh3H540OSxcy+5Gp90b08Gsp8g9wU4PiGRiPeDWiGPdB9GSV/GeH5MNXRf011/ckG5G4t6t3DcPF6OIpNbM5RpJBpKsuEZjxViMsRjwrrqrnF7k9kDxDLxbK1XRXy6fc2dnz300cgN83UTST8OrUyBDI6hY5CeypUDu4Z4YqUoxedbKLxHj34W2dSh19/Q9drx6LYW9uMPIot7dRz1MulT7FGWJ7gpNdd8o11cv6Fe4VVZmZ6sa9eZs4XStutcm6j6i3mkiW2gjDxxs4zH1gwQgJHDT3Y41u4JxOvCnJW+p9Atg2kSHcCyvYtkX8LRSQyDrTb6xoOWgX1QeI7YJz4t5GovOthbkSnDsz3FdNEM3UvpLIpPY6AHROsictolXmCSOKuOPaHiakp8NjdVGdP6lms4NHIphZjd9dVs3dq7Umu7hricIrFFjSNCxVEUseLNgsxLHJwO6u/huBLHbnPv8iR4Pw2eK5TsfV+iJJ0W7PaS8e4weriiaIN3NI7IWUeOlV444AtjnnEXxfIjbYkvQhuO5UbblGP/aWyKiSDM0AoBQCgPywoYZUydHN+9s8LzWsYYSKMLLKSGYle0SoXAIGcNyrieDW7/O67OD/htX4j8Rt77/ItW0QqihjqYAAtjGSBxOO7NdpIET333ZuLqe2lt5IU6pZlbrQ5z1hixgLj7Hea05FEb4ckuxz5WNHIr8uXY89090rmC69InuIm+iaLq4o3UHLKwYs7k8MHhgc68YuJDHi4w319zXh4VeJBwr3p+5NSK6TsOBe7k2Erl5LWEufWYKFJ9pXGaIw1vufqx3PsoW1w20SOAQH05YZGDgnJFZbb7mFFLsQTdY5s4PKML+Hh/KpmjrUj5txX8vEJ/UmfRwf7Nth9lCn/AA3ZP5VDPufSK3zQT+SPnHedQLy5A4ATzADw+lfhX0jgH/RRf1Oa34i6ega2C2Mrd73DfBYoh+er41R+Lzc8ybfudMF+VFlYqN0z2MVkGNNAAlAficdls8sHPwoD5f2aPooz3aE+GB3+NQ9sJea9H0bh19f/AA+KbXbXf5F+dGl51my7Q5yREEyDn+7JTOf1al0fO7OktEprJ5MYrGgMU6gUAIrJjQxQyY00MaRB13BljLC3vNEZZmVJIVlKamLFVYOvYyTwOT51vryJwWkRuVwjFybPMmuvyZ1dhboLBL18srzzYKozBVWNT6wjReAJ4ZJJPnXidspvqzpxsOnGjy1LRI9NatdDqM4poEF2l0YQPIzwSyW4YkmNBG0Wo82VWXK57wCB7K66cy6npB9Drx86/HWq5aRrWPRYn/mLqWQccrGqwKeeMkEv8GFe7eIZFi05G27imVatSl+3QnOz9nRwRrFCqpGgwqgcB/1781x729sj317m2KwBQCgFAKAUAoBQGKAzQGltfa0NtGZbiRY4wQCzcsk4A+NAc8b5bPwD6baceX08PHHP61Bp+hq3u/1ggOi4Wd+6O3zO5PhiLOPacCspN9jxOcYLcnoiGwYWjtkEg0sAzMPs6mZsE+QOD7KmKU4VdT5vxCyF+c5QfRtEy6O4iNm2mRgtEshz4yds/vVDs+kwjyxS9j5436h0bQu1/wBvKfxOxHyNfQ/Dkt4S/U5rfiLj6CbgNs91HNLhwf1kjZSPLB+RqlcVXLl2J+50w6xRZFcB6FAKAUBhhmgI1HuBs1eVjbd54xq3P20M7etEgtbVY1VI1VEUYVVAAA8ABwFDylo9qGRQCgFAKAUAoBQCgFAKAUAoBQCgFAKAUAoBQCgFAKAUBCekrtGxjPqtd6j5mOCZkH4gD7hW2hJ2LZHcVsnXiWSh31/dHIawiOcxRknnlFOfbwqY8qHsfOfxuSuinLp8z2hgVBhVCjwAAHyr0oxj2RrnbfZ8TbOXti+yrQQESXMgKJGvbKluzrkC50IucljgVoyLoxi1vqS3COF3W3xnKLUU97LR2ZaCGGKJfVjjRB7EUAflUOfRT5n6SOO07zA5TH91Bn2ag3Grr4dzKoUOE5JM5roveyZ/9n6+ImuYeatGj8CDhlZlycd5DD8NQnH5VzyueD3tfc21bS6l3CoRGwzWQKAUAoBQCgFAKAUAoBQCgFAKAUAoBQCgFAKAUAoBQCgFAKAUAoBQCgOdtvYkN2gjuI9aqwdeLKVYAgMrKQQcE8Qe+iejDSa0zif6AWvebkjw9KusfJ8n3mvfmS92cywsdPfIv2R6ruFY98Jb78s7/EM5z76xzy92bFRUu0V+y/0Ozs3ZENuumCKOJfBFC59uOfvrybUtG9Qyad5suGXHWwxyY5a0V8ezUKx9QelrZxxjEcaIPBFVR8AKP3YNgVkCgFAKAUAoBQCgFAKAUAoBQCgFAKAUAoBQCgFAKAUAoBQCgFAKAUAoBQCgFAKAUAoBQCgFAKAUAoBQCgFAKAUAoBQCgFAKAUAoBQCgFAKAUAoBQH/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UUEhQVFhUXFxcYFhcYGBQWGBgaGRgYIBYXFxcYHCogHBonHR4ZITEhJikrLi4uGR8zODMsNygtLisBCgoKDg0OGxAQGywkICQ3LCw0LSwvLCwsLCwsLywsLCwsLCwsLCwsLCwsLCwsLCwsLCwsLCwsLCwsLCwsLCwsLP/AABEIAKkBKwMBEQACEQEDEQH/xAAcAAEAAgMBAQEAAAAAAAAAAAAABgcBBAUDCAL/xABMEAACAQMBBAYGBgYGBwkAAAABAgMABBESBQYhMQcTIkFRYRQycYGRoSNCUnKSsWKCorKzwRUkJTNDUxZUY2STo+EINDVEc4PCw9H/xAAbAQEAAgMBAQAAAAAAAAAAAAAABQYBAwQCB//EADoRAAICAgAEBAQFAgQFBQAAAAABAgMEEQUSITEGE0FRMmFxoRQigZGxI8EkM9HwFSU0QuFDUmJy8f/aAAwDAQACEQMRAD8AvGgFAKAUAoBQCgFAKAUAoBQCgFAKAUAoBQCgFAKAUAoBQCgFAKAUAoBQCgFAKAUAoBQCgFAKAUAoBQCgFAKAUAoBQCgFAKAUAoDGaAzQCgFAKAUAoBQCgFAKAUAoBQGM0BmgFAKAUAoBQCgFAKAUBz9r7ZgtVD3M0cSk6QXYKCeeBnmcZrHUHEm6QbIf3bSzD7UME8qfjRNPwNeJXVxepSS/VGdMLv1CxwkF6/stLhR+J1AHvNaZ5uPD4rI/uhyy9jEm9s/1dm3ZHcS9ovyM2RXM+M4Kf+Yvv/oevLl7H4/0kvjxXZ2PKS5iB+CK351olx/BT+P7Mz5Uj8f0ptRuIhso/JpZpT8VRRXPZ4mxIv8AKpP7HpUyNLa20drxxPKJLD6NGcr1dxx0qT6xk5+6sUeJMe2xVqLW+gdLS2TXZ0xeKN2IJZEY45ElQTjyqxGk2qyBQCgFAQXfq4n9Lt4ormWBDDM79X1eWKvCFzrVuHaburfRV5k9MjOK57wqfMS310eW4VxcC8uoZbmadBFBInW6MqWeUMBpUDHZHdWLqlXLSZnhWc8yjzJLT20T4VpJIzQCgFAYHnQGaAUAoBQCgPy1YYIFsXam1JoxMJbPQ7SFEaKUHRrYJmRZPsgH1f8A9qBzOP0418qZRfT1NsanJbN17rarcnsYx/6dxKfm6iud+KMdf9kjPkSOZdQXENzZzzXk0pNwIpFGmKAJKjqAIk59vRxYseXKt3C+NSzb3BpJa6e5idfKtliCrAjUZrIFAKAUAoBQCgFAKAh+/wBp6zZxbGPTO/GP+7XGOfniuHiSl+Fs5e+j1DudVfL5V8wnGz1T+52rQrV9TIp0Bwdo7zCKdrdLe6nlVFciGMMoVywXLMwA9U/yzg4nMLgN2XWrItJfM1TtUXox/Td2fU2Xd/rPap+ctd68KW+ti+5589exrbRa/u4nt47FoBKjI8txJFpQMMMVSJmZzgnHIeddmD4a8i5WWST116HmV21pE8soNEaJz0qq8BgcABy7vZVq7s0HvWQKAUAoCB75N/aEA/3aY+3MsPf7vnXZhf5hW/E//SL6o892GK7S8pbVh7DFKp+Yk+VZzlqSaNXhe3molD1T/kn2a4Xv0LSR9d97E3Ho3pMfXatGntY15xo140as8MZznhXvy565tPQJCK8gzQCgFAKAUAoBQHP3guRHbTyE6QkMjE+GEJzTXUHC3atOqtLeMDGiGJfeEGfnXyniFrtypyfuzuitROJuzsBrtJro3d3GJbm4wkUihNEcjRqAGUlThOJBr6HRw/HdMOeCfRenyOSUns04bJ5dhYDM0phaZGLFm6xXMkfaPEkEAVWbMhUcXWkkk9dPbsb9brLD3e2iLi2gnH+LEj/iUEj45q8duhynRrIFAKAUAoBQCgFAKA0NsbGguk6u5iWVNQbSwyMjkfz+NAcKTo52fgaIniIOQYpp4yPwvXiVcJd0v2RnbPA7kzKCItp3ijjgOLeXHh2nj1H45PjXFPheHN7lWjPPL3Mbn3cstpG87q8h1guo0hgrsqtjuJABPmTXz/i9NePlzrq6JHXW249Tb2PbkbRnfPBrW3BHflZbjB+BPwq2+GJ7xHH2bNFy/MSg1YtGkjm8W+tpZnTLITJz6qNTJIAfrMo9UeZxXmTjHq+htqpsteoRbZ+N3d+7O8YRxSFZTnEUqmNyB3qDwYewmspp9ns82VTreppok2a9Hg8by7SJGkkZURQSzMQFUDmSTyFARROka1LerOIv88xMsXt4nXp79WnGOOcVo/E1c6hvqc/4unn5OZbJZDcK6B0ZWVgGDAgqQeIII4EY763nQVxvVt60mvbNoLmGVis8TLHIjkBxG6kgHhxjx766cR6sITxBU7MKWvRpmu22YrXaFq879WnV3GThjnIjATCgnJPH9Wt+d3ikRfhaKjGyT6LoTPY+8sN8k4tjJqjGDqR4mBdW0FQ4B7jxx3VHNaLdGSkto+XWZ0OTkOoOfEMo7R9oYE+0VeYRx3wruu367Od75z6+t3JRS3rFRn2kcaoyOln660ZxkZPIZ4/Csh79CO7Y37sraUxSzdsesESSTR98oCF99elCT6pbParm+sYt/Q7ez9oxzxrJC6SRt6rKQwPvFYNe/U5G8e+drZEJM5MjDIiRS8mPtFRyXgeJwK8uSXVm2uqdj1BbfyOfF0k2TwzSIzaoY2kMLqY5WCj6gbg3hkGikmtpmbKbK5cslp+xrbL6UbaaWKIQ3CtK6oupFwGblkhuVYU4vome7MS+qPNZBpE6FejnI10i4NhKh/xGhi9vWTRqR7wTWq6XLXKXsmZXdG4oxXyR9Z7Z3+hy+jicegAMQNM1yjcRwIuJRg+7Hxr61S/6Ufov4I99zT3HI9CjQYPVmSI448Y5HU/HGffXz3jkHXnyf0Z2V9YG70dHq4ZrQnjaTyRqP9k/0kH7Dgfq1fsLIWRRC1eq/wDD+5yyWnoltdR5FAKAUAoBQCgFAKAUAoDBoCD7hA+gW+eZUn4uxr5lxzrnWHZV8KOlsyQLtB1OMyWqFR3/AEUr6v4q1ZfC0k8eS9mab/iOL0l76PbYtrYgTuuppCM9ShJAIB4F2IbGeAwSe4Gx22quO2dPDuHzzbfLj2Xd+xWG72yTd3aW4lCNL1jtI4MjMVGTzILOSc8TyVq46F+IblP0LHxG18KhCvHXf10Y3m2E9pctbSOHKrHKkiBoyNRbBAydLAr6wNZtisdqUTxgXvisJ1ZCXRdGu5bvRlvO13bFJTm4gISQ8BrBHYlwPtDn+kGrtrmpR5kVjLx5Y90qp+n8e549Kz/Q2sZ9WS7QMvcwSOVwCO8alU+6tOZJxpk17EXnzcMecl30RSwge5uzbpcR25WNXUOmtpixYEL2hwXAJwc9ruqH4dg131Oc+r/ggOE8OpvodlnVt+ndFk7tbEWytur1a8lpJGwFBZuLlUHBV8veckkmfhFRikvQtEIKEVBenQr7dlYjbQler4jUuNPDUSRjwODUzQoKC9z5/wAYd7yppc2n09dHYNdPKn3IRSkuiPfc6TTtGde6W2hce2KSRT8pFqKzY6nv3L74bt58TT9GRreHbGwYrmWcwvLcxyPrRVmWNpUJ1MytiMnUCc8ckZ861xhdKp6T5PsWDpslHSopl2asgEi4ltpCMlWAZ1UhtJ7teSPEVroW7En2bRvoSdsU1tbRViXD2sqXNvGGmGtAcZIMkbKrsTxIUkH3VO8RwIQjF1RLHxXhkIQg6Ia99H6tgoyqtqIOXOcsWPNn79RPEk8alMSqmuPlx02u5NYNVFUPKra2u5LtxtteiWu0n5iLq5UQnAMkqsoHkGdV95NVnikI13tL6lR4rj8uY4Q9dfcgRMksmW1SzyuM44vLI3ID8gOSgdwFVtuV9mvQttcMfhOKptdX3+pjbGyZY2MNzEYpBhwraWyM8HVkJUjuOD5HnXtwljvb6o5o5WPxaLhFamtPr/Y2dizaLu1f7NzB85Ap+TGvOJJebv3N3iGr/BdPRo+khUqUAjW/DcLRTya8hBHjpDsB8VB91R/FG1h2a9j3D4kbZr5dF7e2dxBtopsITv14sxNqbrNWPX5vq7tWTxqzVf8AGHUnBy5X2ND8vfU6G6O1rRpZbWziMccaiUHSyI/WMwJjVgCVyOY4eHCuXi2Fkwrjdky3J9P2R6rlHekdB5vRtoQy5xHcr6NJ4CRctbsfAn6RM9+pRUz4Xyt1yofp1RquXXZM81bDQZoBQCgFAKAUAoBQCgFAYoCF7ln+pxA8SutG+8kjq3zBr5nx1cudZs7KvgR7XThL6yc82M8IP34+sx8YR8Kl/Ctj5pw+Sf8AY8XrsVTvvdGXaN2x7pRGvksaKuB5atR/WqxZ0vzpFv8AC1WqZWe7/g4UjFWjZNesOoQxsY3DP2QQwYeOOffWvFcuZqLOvj0afKjO6LaT106EkG5O05GaR7eZmKgapZ42Yhc4XtSE95+NdU6bLF+ZogMPimJhzlKmt9fmSbo+3T2hbXqzPHHHCUeOUNIGdh6yaVTIyHHMnkWrdj1OqLTZwcV4hHMsU0taJR0lbKlmt4pIU6x7eZZurHrOuh1dU/Sw2QO/GK9X1+ZW4e5B5NXm1Sh7lemWC6PVsGEiYbQ6vFPGRyZc4ZSPtCqs68rBlz+n2ZTHTm8Mnzr/AMMmG428EvWmyu36xihe3mYDVIq8JI5McDIuQc/WBJxw42LDylkV77MtfD85ZVfN2a7o9d7dzLCKxupI7KAOkEzoVjAIYIxBBHHnXZvod2upGd4da2BMcjxlEjYsmNWhCpfBPfpzUvamqdpnzvh/lz4ly2R2m2upPN3t0YoJBcddNPLoKLJIy8EYqSoRFVeYBzjNRMpufxMv1GNVQtVRSXyPnbfWTXe3h8ZrrHsEkoHyAq44teuDTa9UzD/zD6B6QpM7JlYctMDe7rYj+VVGnpYn80dtD1bH6r+SpZ4mYBFJDSMkYI5gyOq5Hxq3cQtcMaTXt/Je+KXSrxJSj8vuS3pH2JBbPZiCNIx1cydkAEheqK6vtHnxPHifGoHg+/xK+jKzwHf4pfRkahjY220tPIJs+RvupcTaj7AOPurzxyP9Z/Q6OJtR4lGUu35Tp9E9qj7Q1P60ULsg4Y1FlUn2hSfx1X8JJJs3+J7XKVcV8Otna6a9GbTl1uqX73V6Bq92vq63ZOvLZH8A5vxseX/aKyeTT2j9Uq/4GDH5Co3GerEXPjUebCn9D6gRsgEcjxqaPmZF98hrmsIhz9IaY+SRQyAn8ToP1qiuNWqvCsb9en7mytbkb4r5lDukdjNDo9tkNhEcA63llbOD2nlcsficV9dp6Vx17L+Dgfc09tDRti3b/Os5kI84pY2X5O3xqE8SVp4e/Zo2VfEN87dnspTGMyRhZo/vwsJE+a/OqlwW/wAnNrlvo3pnRYtxJVsq+WeGKaP1JEV19jAEfnX0z1OI26yBQCgFAKAUAoBQCgFAYNAQndBdMc6dyXl4B7DcSMP3q+d+JlrM38kddPwn63rJRIZhj6G5gkOe5S/Vufwu1PDVvLma90LvhIB0mbDe3vXlwTDctrVu5ZNIDxnzONQ8cnwq65dXN+ZE/wCG8+NTdM30fVfUiU0WpSp5Ed35jzrgrlyS2W7Nx4ZNLrl6lo7q9KMKwrHtAukqAL1io8iS45N2ASrHvBHPlU1C6M1tM+a5XDb8eXJOL+p3d3+kGG8vPRoo5AvVM6yPhNZUrqVUPa5NnjjkeFeozUuxzW0WVa51rZvbd30tbS4S3uGZC8ZkD6SyAatOGK5IOe8jHnWXJLuaHJLuQ/frb1leQEWySTXS8beZIpEETZHaMzqF0eK5OR3Vz3X0qDU2texy35GNGDVjWvbezRgUm82eBjX6UDw8FhmMmPLH8qhuDf58+X4dFf8AD63kWOHbRae2rfrLeaP7cUi/FSKsPoWsrfZ+m4so88Vlt1B/XjwfzNTcfzU/ofMrlKjPeu6l/cne5F601hayOMM0KavaBgkeRxn31Cs+mrsfNW86aby5Vu64nB/48n8qv/Bo+Zw3k+qOWx6mXpBObnd4s3rehMG+/EhBPH9Jc1QpJwk16p/wdkXrTRWdrOD1MmeHW275zyHWxk1Zsu2FmF39i58Qujbw7a+RPemJSptZdLlAZkYqrMFLBCpOkHGSuKheHXxpvUpdiu8KyYY+Qpzel1OL0fhXu57WaNwl1aMCHR0yEfBxqAyCJG4jwFbOJ3122KUHs3cZyasi5Tre+hH9p7DvdnShiJFMZPV3UQ1IQeGWIUhSRjUrjBOefCoF1Trk5Q7P0OqGdj5dKqyukl0UjlXW2HupeslnaeTR6zYwFzyUIoRRnngccVoyJ2yjuS0iW4NVg1WuNMuafua92Ow/3W/I1zVdJon89J48k/Zn0zsfPUQ559WmfbpGanD5QcDeRMX9k/il1Hj7wibP/L+dQXiKO8GX1Rtq+I6Ar55V1mjrfY0ujSTVsy1Y8NUerHhlmOK+vQSjFJeiRHmpvx2LrZs3cJ5IGPlPE2B73RKjuMVeZh2L5bPdb1JHVkQMCDxBBBHkRxr5lCXJJP2O1roaPRs+LJYTztpJbc95xE7BCceKaT76+tU2ebCM/dJnA/YldbjAoBQCgFAKAUAoBQCgMGsArvZu3LW3uL6KWeKJhdu2mSREJDxxtqAY8iSapfiLAvuyFOqDa16HTVJJGvvdvJbTW0sFtL6ROwGiO3HXvkMpBOjIUcOJOBXPwThmVXlRsnBpL36GbJrl0T7amzYrmFop4w8bjtK3xByOIYHBBHEEZFXw5U2uqK32h0SOGJt7kaO5JkLEeXWIw4eZUmueeLXIm8fj+ZStb39Tmjorv8jt2o8TrmOPd1Yz8a1rCivU7ZeKLn/6a/f/AMEn3T6MxbTJcTzGSWMkxhB1aKSCD3lmyCRxOOPKuiqqNa6ELm8QuzHuzX6Hpvru3eSXS3NqIpFEIiaNnMbZDs2pW0kHmBg+FacrF8+HLza67IPPw/xVahzcuns48WwNpOQBaxxeLSzoQPdEGJ+VRkOCLm3ORDw8Ox5tzmSbdTc028vpFxJ10+kouldMcSk5YRqcnJwAWJzw7uNSuPjV0R5YL9ScxMOrGhy1olpXhXSdJBYOjjRrSK9njgLMUiVYT1at9RXdWOkHOPAVsjdNR5d9Dit4djW2eZKC5vcl2w9lrbQRwRlikShFLHLYHLJrUdxVe2uh+4uLm4mNzCqySu6jRIxw7FgrdoAEZxkZqXw+MX4tPlV9jxOtSeywt0t3TaWSWsjiXHWBmA0giR2JAGcgdrHOoqcnOTk/U9a9DnQdGWzVj6r0UFfFnkLc/tas1nnlrW+h755a5dvX2JeqY/KvJ5PK6lWNGdzhUVmYnuAGSflWOoK0sOmFGOZbKdEJ7JVonOO4shZSDjBxxrX59e9bO5cMynBTVb0RnpB3jhvZ4HtxLiOKRXLxmMZZ4yoGefJuXlXPlzi69bJnw9i315Tc4tJJ9+hG0tjKyxKMtIyxgebsF/nXHjR3aiycbtUMKfXv0PptBgADkKmT5oQzfraKQ3dg0hCoPScsck56tQFVVBYsc9w7jUXxjHnkYkq4Lbej3W0pbZ4tvlbKNTC5C/aNpeAfHqqqFfh7NUk+X7r/AFOh2xOl0YNnZdpjujxnGM4ZhqwfHn76+hLsch0N7tim7tXhVtD5V4n+xJGwaNvZqAz5ZrEoqS0wRm12xfqg9I2XcdYANXVSWsik95X6UEeOONVC/wALycn5c1r5nQr/AHNrcC1nWe9lkgkgimkSSNJTGX16CJjpQkBThMceNWfDolTTGufVrps0Sab2TWuowKAUAoBQCgFAKAUAoBQGlc7KgkbU8MTtjBLIjHHhkjOKwD2t7RE4IioP0VC/kKA96yBQCgFAKAUAoBQCgFAKAUAoDGaA4G/wc7OuxEjO7QOqqoLElhjgBz55oPkUb/Q1yFz6Lc44f4E3u4aai54lkpNl9x/EGHCuMW3taXY1pYXX145V+9FMv5pWp4lnsda47hNfFr9CWdHG700t7FM0Miww6pNbqyBn0lUVQwBPrFs4x2a7cWhw/Myt8d4rXlJVVdUuuy7lrsK2YKjnWGtgzisgAY5UBmgMYoBigM0AoBQCgFAKAUAoBQH4lkCgsxAABJJ4AAcyT4UBG5ukHZqjPpsB+6+s/BcmsNpGG0u5IbO6WVFkjYMjqGRhyZWGVI8iKyZI7L0g7OXP9aQ4JBCh3IIODkKpNeXKK7s8ynGPd6OtsPbkF2hktpFkRWKEjIwwwSCCM8iPjXoyns6VDIoBQCgFAKAUAoBQCgFAYYUBQ95vztBZpiLtgizTqqmK3KqiSuqj+7yeAHHNclmS42ciRYcLgkcjE8+Uvfp9C5d25ZHtYGmOZWijZyBgFmUE4HcMmusrqNu+vY4VDSuqKWVdTEKNTHCjJ7yeFDJxJN97LrY4UnErySCNepBlUOeQd0BVTzPE54HwNY2t6BIwKyDNAKAUAoBQCgFAKAUAoBQCgFAKAUAoDgb9rnZ14PG3l/cNYb9jDekVvctogcjhiM8h4IccKpkLJyv1v1/ufPoWTlk6bff3+ZaW70IitLdBySCJfcsaj+VXP5H0IqnYhzAhH1gX4eLksfzqn8Qtk8mXX1KBxa2TyprfboTHovbHpqeFwrj2SQxZ/aVqsfDp8+PB+xbuFW+ZiQl+n7E6ruJEUAoBQCgFAKAUAoBQCgMGgPmDagObnx6y5Hv6yQY+NRdq1kF9wJc3CWo+zPpPZJzBER3xof2RUoUJnA6SLRJbWNZF1obq0DL3MGnRSD5dquXKco0TlF6aTa/Y9RW5JM15rRBdWEaIqxpJNIqqAqgrA6qAo5euT7qrPhqyVltk5ybetdfqbrUkkkTQVcDnFAKAUAoBQGDWGCjN4+l26F0wtljSJHK6ZE1M+kkEucjSCRyHId55VPYXApZGP5u9ey9zVK3T0XDu3tZbu2huEGBIgbB+qeTKfMMCPdUFKDhJp+ht3vqdOgFAKAUAoBQCgFAcje5M2N0P93m/htQxrZVd+39Wcn/KYn8BqkVr/E/r/c+eVr/GJf8Ay/uWfc3HV7PaTj2LUtw59mLPCrufROxWmylAhiA7o0/dFUXL63S+p81znvIn9SSdHsmL24XuaCFseavKCfgV+VWTg090NezLZ4fnvGcfZlh1LE8KAUAoBQCgFAKAUAoDBoCoulzaMqXsKxyzRhYCx0SSIrF5COSkAkBT8R5Vz5NrrW0TPA8CvMtcbOyWyu2iBD8yXLFiSWJZubEk5JzxqNd8pTUmXevhlVVMqatpP5m9fbxXphKm9ucKhA0useAq8P7tQfia6oZcpTS0V/K8O1UUSs5m2kXZvcM2AOc6WtXyeJ7E0TE+3hnNdWRHmqmvk/4Kgu5rbSJ9O2fj/Nn1fd9GlyPxafhVQ8K782z/AH6nRd2R29r7xW1tgTzIjHkmdUjfdjXLH3Crn9l7nN3N7Z96k0aSxMHjdQyMORB5GvSBsUAoDBoCHbwb3ssjQWUayzJgSO5KwxE8dLEdp3xx0ryyMkcK211SsfQ4cziFGGt2vq/Q/O7e9kjTrbXqRpK4JhkiLdVLpGWUBu0jgcdJJyMkHhWLqZV9xg59WXDmr7+qfcpze/cu7ivJVEE0iPI7RvGjSBldyQMqDpbjghscvCrPw7jtNGL5Vi6o3zq29l8bk7La1sLeGT11TLjwZyWYe4sR7qq1s+exy93s3LoiJ7976SrK1rZtoKYE0+AxViM9XGp4asEEsc4zgDPLtwsCWS++okpw7hk8uXfUV3f+hG9n75X1u2szNdJzeKUJqI7+qdFXS2OQORwrsyeD8kHOuW9ehIZnAfLrc6pb16MuTZW0EuIY5ojmORFdTy4MMjI7j4ioQrht0AoBQCgFAaW2Y9VvMuM6opBjxyh4UMFQxRia2VSSBJCBngSA6c/nVJlPyshy12Z87nZ5OW5a7NmwZrwQtEt9KVKFMSR27jBXHPQDy86lFxuW/wA0f2JiHiOe/wA8Fr5H7hTSqr4AD4DFQd0+eTlruV66fmTc0u51NzXxtJP0raYfhkhI/M1YeBy/JKJafDk/yTj89lmVOllFAKAwTQAmgGaA09p7Vht0Mk8qRIOGp2CjPcBnmfIVhdXpA1Ni7zWl3kW08cpHEqp7QGeZQ4YDzxWZRlF9QdYtisIEQv8ApIskdkRpJipwTFGzpnvAk4IceRrdCiyz4Itm+rGtt+CLZ7bD38tLlxHqeGQ+qky6C/3GyUY+QOfKvNlM6+k4tGLaLKn/AFItfUrrpWude0mUH+7ghUjzLSufkUqOzn0SLH4XSVk5y6LSREAc8iOePf4e2o1wa9C4xyKppzjLaX2PC6IaN8EHsNyOfqnvFb6oSjNbRw52RTdizUZJ9PcvrfCXVse4cf6oXHMckDD2GpeS2tHzM4u/xlD2PUSdXK131avjUVWSCZZGA5ZCnIz34qi8Bv8AJndN+kd/c6rVtI7WyNiQWw+hjVSfWc8ZHPe0kh7TE88k1E5HEb8mzmnJ6329D2oJI2twgBYW+Pssfi7Gvp1PWuP0RxN+pHd9OkdYGaG0CySrkPIxPVRHw4eu/iAcDvOeFeLbow9f0JDC4dZkPfaK7t+hC9ldJ96r6jNFcr3xsI0OM8dDx4K/rAitayJRf51okHweixaxrlKXsWNfb3LLsm4vbUsGWGXAYdqOVQRpYeIbHkeB4iutfmXQgJxcHqS00RN4HjW3tLUhZp2KLI41gEIzyyuDxZjgnJ7zUnbLyakolFwcd8TzJ2Xv8sfT+DSspHnns7Rwxvbe7iafgRoELZllLAAaHX1fHWK5rrlZWl6k1g8Msxs2ycVqDX+0OmDb13a3wFvcyxpJbx5RSAoOuXJHA4JxzGD58BiQ4Lw6vMskpvsTVk3FEs6GJHfZxkkeSRnnlOXd5G4aVxliTjsk48zUbl1xrvlGPZM2Re1tlcbv28l7KkcRVXuDNOzuCQisxdzpBBZsuoAz76lI5X4XFiq+7LLHMeFhVxr+KXU/FwHgnktrjSskbYB4qsq90kYbu8QCcca68HiauTVzSaJDhvGFfFxvaT/kszodZvQW4fRdfL1BzwKEgsR4DretHu8KruQ4edJw7FSynDz58nbZPBWo0GaAUAoBQH4kXIIPeMfGjMFIW1yILQOQxESYIHFux2cDJ58MVUcijzMyVa6bZRcrF83PlVF62zr21hePysLhfN2tkH8Un5V0rgdnZyR1rw3b6zX3NW3mcvLHJGY5IpNDLqVuaKykFeGCGFR+bhvGaTe9kZxHAeHNRb3vqdPdr/xK2+5cD9hT/I1J8DfWSJjw2+syxtsX4gglmYEiKN3IHAkKCcDPsqxFqZALzfDaLdQUht4FkmgRgXaeQiR1DY7KquM+furdKiUY8zI2ji2Pff5Fe2+v2JnvZtF7ezuJo8dYkbGPPEazwTI7+0RWlLZIykox2yCTbS2gslsZL3INxAjokMUasruAwJOo/Ajmfd1243lw5myD4fxtZeQ61Dp1LG2zGWt5VUkMY5ApU4YEocEHuOe+uRE8fN27G+1zDPbSTXNw8UWnUmt21Iy4K6ScMe1wz8asGRwquOFC+G+Z6+5qU9yaM7a2je7XuWdUeQgdiKMMyxIeQGOAz3scFvZgDqxFh8OSlf8Amn7L0PEuafY5Wz7qexukcBkmhcdhsqc96MDxCsDg+IbI7qksuvG4niuVGtr+fmeItwl1L43420s2xmmj9W5SJF8QJ2VTnHeAT7xVGhDc+VnfVHzLFH3K42Vs2Wd+otYtbKoJyQkca8Qpd+OM44AAk4PDvqz5GdXiRVcFtlxyuJU4EVVBbke28O79xbBReRx6JDpV43aRNXNVYsqsrHBIOMcOea56eIV5T8q5dzlx+K15j8jIh3/UkHR9sO1vTM12hnuItCFpHdg8RX6F2TOCwwyEnOdGe81C5WP5Nrh7EFmUzxbnWn0/sV7tdE6676pVSMz3ARVAChVdkGkDhjC91QuTL+skWfg1euG2P32XRY7jWFxZQCW0hyYI8sqhHyUGSHXDfOpFlK2dDfmIJsq8UcltJlHfwETAcT+dAeO1XiiiEtwARD2wcaiG0lRoHMudRUAcTqx318vpjddfKml/F0Z2vSW2eWwds+kiQNFJC8Umh45NOpcorqTpJHFWHfWziPDJYNkYt7312IT50zg3W1zBsECIlJNTWqnkVKzvHIw8wquR7BX0auz+gpv2X8GrHod10al6vRVU0XYKqAOyQBjhy4DHhUXXb/UUpH0bLxEsOVNXToSbfLedL5bYLbGJoixZiYyCDHpwunjjOD7q777oSg0u5U+F4F2PlQnPWvqfjcq7Xr3s5mxBfRtAwyeEmk9W4HjjK5+54VjElJrTPXiKipTVtbXXv9Ts36Sr1UNyTa3cThref1opHQEao25EMucxthsNy4ZqbU4Xw5X0aPmLxLuG5Er6lzVvuvUl26m9jvOLa9hjiuJFJSWI5in0DtAZGpXA46TngDXLbVKt6kTuHm05Ueapv5p90Vv07T52gq/Zgi+JaUn8x8atfhaP+ZI3XehZHQ2P7Kj4f4lx/GeqzmveRP6s3R7FW2sUttNohcw3FpI8edIbs8QAyn1kdNJ+fMVJ0U15uNGPNpx6FmxsevPxI1qWpROzd73XMgAvbezvYhzjMRR/ajMzDV5YGfKtN3B7oLceuv3ObI4DfXByi1LX++hbW697bzWsUlqFWEoNCKAujHAoVHBSpyCO4g1FNejIPXodgVgCgFAKAUBg0BR066rcpnGp+rzzwWn059xqta3xL9Soa3xdfX+xd+Ksn0LeisN5k07RuB9qO3k/EHT/AOuq9x2PwS/QqniSH+XL6o/W6q52lAPsxXD/AMJf/kfjWeBx+JmfDcfjkTHfxsbOuvOJl/Fw/nViXVlnseoN/JkK2lIqSWjNwRbu31Z5DJKrnwwxWpPLX9JaKN4ekvx0k+/Uk3SRL/VVj45luLZPcJkdv2UPxqOrW5JFxzpqGPOT9EyLbxHEIf8Ay5YJT7I5o2b5A1LZS3Wyg8As5c6D99r7FqtxFQp9JPjxjg8tPAcPDgOHur6dwyuMsOvfXps4pv8AMfQfQnbKuzA4A1SSyl8YzlW0AE+QUfGvnnEG5ZE38zrguhAenUxm/XQV1CGPrMc85k06vPTj3Y8qsHhdSdk/bRqv7H72bds2wFBzpTaCK2eSq2lxjPMa2HxqLyIRq4i4+ikd2BJedBv3JF0WbXSG6nt5CFNwEkiJ4amjXTIgPjjQwHm1eeLVSjkOXuSfHaXDKcmukuxKelSaMbOkV2Ad2jEI72lWRWXA78YyfAA1H1bdkUu+0RWPGXmx5V12iNdFkum6ujns+jxlv1ZJMfm1SfGI6uX0RMcehq+LffSKwgfVHrP1gXP65LY+eKqV7/rlm4bDl4Uv/q/ufSO6w/qVrk5+gi4+PYWpb1Z88NLpFH9l3uP9Wm/cOawDk7exJcbOiPqSXWsjx6mCWVAe/wBdUPuql+G61+Ksk+6X9zpuf5UesYxtS8A5NBaOfvZuFz8FA91b/FUdQrf1/seaPVEM3rhPoVyq5IttpO7+S3Ca9R8g0/uwT3VNYUnfgwfyX26HTgWRqy4yl23+xB649tM+mtKyPyaLA6KbfZ00Xo81tbm6iz66KzSx/UkXVnPA6Wx3jPfU5VKMo7R8vzaLce51S30/gn1ts+wt5kjjitop3BKKqRrIwUZYqANWAK2NbOHq+50tpWEU8TRzoskZHaVgCPn3+dGO+9FORlzs6K4QkyQZuIGJJYrE7FATzOqIaT46jUi4c2Pt9ynRyVj8YcY/DLo/r/8Apw+mSdZL5ZU4rJbW7g+TdZj5AVP+Fu1i+har/QtToafOyoh4STj/AJznj58arGbHV8182bodjq7a3Xsb5iZY1eROyXR2SReHBWaNge/Ok8OXCueMmuz0e4yknuL/AGKm2tstrS5ltmYsE0tEzcWaJ86Cx72BDrn9HPfVn4RluyLhN9UXLgWdK+Drse2v4JP0UbSKXE1qfUkUzx/oupVZh7DlG9urxqK4rj+VftepB8bxVRkbj2l1RaoqMIgzQCgFAKA/LGsMwUZGM2oyQuXHHwJnHaz7eOarmt8S6e5Utf8AN/1LzAqyFuRXG/cQXaEbd8tsQf8A2ZeH8U1C8ahumL9mV7xFXuiMvZ/yNyFztHP2bZ/2pY8fun4V54Gv6cvqefDi/pTfzJP0g6v6Pn0KWICEgAsSqyIZMAcT2A1TsXppk/dBzrlFeqa+xDy0F1CRlJYnHHBBBHu5HPwIqa3CyGmz5k68nDvckmpJ+xyr20itEE009xKIsmCOaZ5FVypAWNTzY50jmRmtHlVU/n2TKz83iP8AhuXlT79Dddjc2RJABlgJwCSAXQ8ATW6T56tsiYQWLnqMX8MtFj7uXnXWlvKDnrIYn/EgNQp9OPk+4B1HVz7/AGgcfnX0/hL3hV69jis7s7+7e2L+BXFk1wFOnrBHG0iBiOyf7tgrlccRgnh4VWeJ04Dy5KblF+vTozdDn5ehoXFjdTSEtFcPI5ySYp2dmPiSuSTXdicT4dh0tVv7dWeXCcn1L53V3K6vZTWdxwacO0uMdhnxpC+aYXj4rVPybvOtlb7nRHoVxt7d24th1d5AZI+OJo1aWNsfWYKC0bY8R7DUpVxGm2CryFvXqWSji1N1Sqyl8tmhs9OtcCBJriTkuBLKyjw6yQ6UX2sBW5X4GN+avq/ub4ZPDMP89X5pfqy2dyN1mtYJpLjHXzJ21BysaKG0RA95GpiT3lvACoXIud1jmyvZWVLJudkv9oo20B6hMc+qXHt0DFQFn+c/qX/EX/K1r/2/2Ppbd1gbS3KjA6mLAHIDQtTHqfN33NHpChZ9m3ioCWNvKAFBJJ0ngAOJJ5UBFF22t3e7P9GinIjmeSRmgmjRFMEi8XdQM5bFV3g3DLsS2ydmtPsbrJqS0jp7xzTQ7RWWO0nnje1COYVRiGWYlAdTKOTN39/w7OLcPlm1KEWk099TzXPlez23Pt5JJL557V4Y52iISbqyzgQhH1KrMMYA4eddGBjSxceNUnvR5k9tkN3k6M7iJy1kBNETwjLKsqfoguQrqO7JB9tercRTe0WDh3H540OSxcy+5Gp90b08Gsp8g9wU4PiGRiPeDWiGPdB9GSV/GeH5MNXRf011/ckG5G4t6t3DcPF6OIpNbM5RpJBpKsuEZjxViMsRjwrrqrnF7k9kDxDLxbK1XRXy6fc2dnz300cgN83UTST8OrUyBDI6hY5CeypUDu4Z4YqUoxedbKLxHj34W2dSh19/Q9drx6LYW9uMPIot7dRz1MulT7FGWJ7gpNdd8o11cv6Fe4VVZmZ6sa9eZs4XStutcm6j6i3mkiW2gjDxxs4zH1gwQgJHDT3Y41u4JxOvCnJW+p9Atg2kSHcCyvYtkX8LRSQyDrTb6xoOWgX1QeI7YJz4t5GovOthbkSnDsz3FdNEM3UvpLIpPY6AHROsictolXmCSOKuOPaHiakp8NjdVGdP6lms4NHIphZjd9dVs3dq7Umu7hricIrFFjSNCxVEUseLNgsxLHJwO6u/huBLHbnPv8iR4Pw2eK5TsfV+iJJ0W7PaS8e4weriiaIN3NI7IWUeOlV444AtjnnEXxfIjbYkvQhuO5UbblGP/aWyKiSDM0AoBQCgPywoYZUydHN+9s8LzWsYYSKMLLKSGYle0SoXAIGcNyrieDW7/O67OD/htX4j8Rt77/ItW0QqihjqYAAtjGSBxOO7NdpIET333ZuLqe2lt5IU6pZlbrQ5z1hixgLj7Hea05FEb4ckuxz5WNHIr8uXY89090rmC69InuIm+iaLq4o3UHLKwYs7k8MHhgc68YuJDHi4w319zXh4VeJBwr3p+5NSK6TsOBe7k2Erl5LWEufWYKFJ9pXGaIw1vufqx3PsoW1w20SOAQH05YZGDgnJFZbb7mFFLsQTdY5s4PKML+Hh/KpmjrUj5txX8vEJ/UmfRwf7Nth9lCn/AA3ZP5VDPufSK3zQT+SPnHedQLy5A4ATzADw+lfhX0jgH/RRf1Oa34i6ega2C2Mrd73DfBYoh+er41R+Lzc8ybfudMF+VFlYqN0z2MVkGNNAAlAficdls8sHPwoD5f2aPooz3aE+GB3+NQ9sJea9H0bh19f/AA+KbXbXf5F+dGl51my7Q5yREEyDn+7JTOf1al0fO7OktEprJ5MYrGgMU6gUAIrJjQxQyY00MaRB13BljLC3vNEZZmVJIVlKamLFVYOvYyTwOT51vryJwWkRuVwjFybPMmuvyZ1dhboLBL18srzzYKozBVWNT6wjReAJ4ZJJPnXidspvqzpxsOnGjy1LRI9NatdDqM4poEF2l0YQPIzwSyW4YkmNBG0Wo82VWXK57wCB7K66cy6npB9Drx86/HWq5aRrWPRYn/mLqWQccrGqwKeeMkEv8GFe7eIZFi05G27imVatSl+3QnOz9nRwRrFCqpGgwqgcB/1781x729sj317m2KwBQCgFAKAUAoBQGKAzQGltfa0NtGZbiRY4wQCzcsk4A+NAc8b5bPwD6baceX08PHHP61Bp+hq3u/1ggOi4Wd+6O3zO5PhiLOPacCspN9jxOcYLcnoiGwYWjtkEg0sAzMPs6mZsE+QOD7KmKU4VdT5vxCyF+c5QfRtEy6O4iNm2mRgtEshz4yds/vVDs+kwjyxS9j5436h0bQu1/wBvKfxOxHyNfQ/Dkt4S/U5rfiLj6CbgNs91HNLhwf1kjZSPLB+RqlcVXLl2J+50w6xRZFcB6FAKAUBhhmgI1HuBs1eVjbd54xq3P20M7etEgtbVY1VI1VEUYVVAAA8ABwFDylo9qGRQCgFAKAUAoBQCgFAKAUAoBQCgFAKAUAoBQCgFAKAUBCekrtGxjPqtd6j5mOCZkH4gD7hW2hJ2LZHcVsnXiWSh31/dHIawiOcxRknnlFOfbwqY8qHsfOfxuSuinLp8z2hgVBhVCjwAAHyr0oxj2RrnbfZ8TbOXti+yrQQESXMgKJGvbKluzrkC50IucljgVoyLoxi1vqS3COF3W3xnKLUU97LR2ZaCGGKJfVjjRB7EUAflUOfRT5n6SOO07zA5TH91Bn2ag3Grr4dzKoUOE5JM5roveyZ/9n6+ImuYeatGj8CDhlZlycd5DD8NQnH5VzyueD3tfc21bS6l3CoRGwzWQKAUAoBQCgFAKAUAoBQCgFAKAUAoBQCgFAKAUAoBQCgFAKAUAoBQCgOdtvYkN2gjuI9aqwdeLKVYAgMrKQQcE8Qe+iejDSa0zif6AWvebkjw9KusfJ8n3mvfmS92cywsdPfIv2R6ruFY98Jb78s7/EM5z76xzy92bFRUu0V+y/0Ozs3ZENuumCKOJfBFC59uOfvrybUtG9Qyad5suGXHWwxyY5a0V8ezUKx9QelrZxxjEcaIPBFVR8AKP3YNgVkCgFAKAUAoBQCgFAKAUAoBQCgFAKAUAoBQCgFAKAUAoBQCgFAKAUAoBQCgFAKAUAoBQCgFAKAUAoBQCgFAKAUAoBQCgFAKAUAoBQCgFAKAUAoBQH/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QTEhUUEhQVFhUXFxcYFhcYGBQWGBgaGRgYIBYXFxcYHCogHBonHR4ZITEhJikrLi4uGR8zODMsNygtLisBCgoKDg0OGxAQGywkICQ3LCw0LSwvLCwsLCwsLywsLCwsLCwsLCwsLCwsLCwsLCwsLCwsLCwsLCwsLCwsLCwsLP/AABEIAKkBKwMBEQACEQEDEQH/xAAcAAEAAgMBAQEAAAAAAAAAAAAABgcBBAUDCAL/xABMEAACAQMBBAYGBgYGBwkAAAABAgMABBESBQYhMQcTIkFRYRQycYGRoSNCUnKSsWKCorKzwRUkJTNDUxZUY2STo+EINDVEc4PCw9H/xAAbAQEAAgMBAQAAAAAAAAAAAAAABQYBAwQCB//EADoRAAICAgAEBAQFAgQFBQAAAAABAgMEEQUSITEGE0FRMmFxoRQigZGxI8EkM9HwFSU0QuFDUmJy8f/aAAwDAQACEQMRAD8AvGgFAKAUAoBQCgFAKAUAoBQCgFAKAUAoBQCgFAKAUAoBQCgFAKAUAoBQCgFAKAUAoBQCgFAKAUAoBQCgFAKAUAoBQCgFAKAUAoDGaAzQCgFAKAUAoBQCgFAKAUAoBQGM0BmgFAKAUAoBQCgFAKAUBz9r7ZgtVD3M0cSk6QXYKCeeBnmcZrHUHEm6QbIf3bSzD7UME8qfjRNPwNeJXVxepSS/VGdMLv1CxwkF6/stLhR+J1AHvNaZ5uPD4rI/uhyy9jEm9s/1dm3ZHcS9ovyM2RXM+M4Kf+Yvv/oevLl7H4/0kvjxXZ2PKS5iB+CK351olx/BT+P7Mz5Uj8f0ptRuIhso/JpZpT8VRRXPZ4mxIv8AKpP7HpUyNLa20drxxPKJLD6NGcr1dxx0qT6xk5+6sUeJMe2xVqLW+gdLS2TXZ0xeKN2IJZEY45ElQTjyqxGk2qyBQCgFAQXfq4n9Lt4ormWBDDM79X1eWKvCFzrVuHaburfRV5k9MjOK57wqfMS310eW4VxcC8uoZbmadBFBInW6MqWeUMBpUDHZHdWLqlXLSZnhWc8yjzJLT20T4VpJIzQCgFAYHnQGaAUAoBQCgPy1YYIFsXam1JoxMJbPQ7SFEaKUHRrYJmRZPsgH1f8A9qBzOP0418qZRfT1NsanJbN17rarcnsYx/6dxKfm6iud+KMdf9kjPkSOZdQXENzZzzXk0pNwIpFGmKAJKjqAIk59vRxYseXKt3C+NSzb3BpJa6e5idfKtliCrAjUZrIFAKAUAoBQCgFAKAh+/wBp6zZxbGPTO/GP+7XGOfniuHiSl+Fs5e+j1DudVfL5V8wnGz1T+52rQrV9TIp0Bwdo7zCKdrdLe6nlVFciGMMoVywXLMwA9U/yzg4nMLgN2XWrItJfM1TtUXox/Td2fU2Xd/rPap+ctd68KW+ti+5589exrbRa/u4nt47FoBKjI8txJFpQMMMVSJmZzgnHIeddmD4a8i5WWST116HmV21pE8soNEaJz0qq8BgcABy7vZVq7s0HvWQKAUAoCB75N/aEA/3aY+3MsPf7vnXZhf5hW/E//SL6o892GK7S8pbVh7DFKp+Yk+VZzlqSaNXhe3molD1T/kn2a4Xv0LSR9d97E3Ho3pMfXatGntY15xo140as8MZznhXvy565tPQJCK8gzQCgFAKAUAoBQHP3guRHbTyE6QkMjE+GEJzTXUHC3atOqtLeMDGiGJfeEGfnXyniFrtypyfuzuitROJuzsBrtJro3d3GJbm4wkUihNEcjRqAGUlThOJBr6HRw/HdMOeCfRenyOSUns04bJ5dhYDM0phaZGLFm6xXMkfaPEkEAVWbMhUcXWkkk9dPbsb9brLD3e2iLi2gnH+LEj/iUEj45q8duhynRrIFAKAUAoBQCgFAKA0NsbGguk6u5iWVNQbSwyMjkfz+NAcKTo52fgaIniIOQYpp4yPwvXiVcJd0v2RnbPA7kzKCItp3ijjgOLeXHh2nj1H45PjXFPheHN7lWjPPL3Mbn3cstpG87q8h1guo0hgrsqtjuJABPmTXz/i9NePlzrq6JHXW249Tb2PbkbRnfPBrW3BHflZbjB+BPwq2+GJ7xHH2bNFy/MSg1YtGkjm8W+tpZnTLITJz6qNTJIAfrMo9UeZxXmTjHq+htqpsteoRbZ+N3d+7O8YRxSFZTnEUqmNyB3qDwYewmspp9ns82VTreppok2a9Hg8by7SJGkkZURQSzMQFUDmSTyFARROka1LerOIv88xMsXt4nXp79WnGOOcVo/E1c6hvqc/4unn5OZbJZDcK6B0ZWVgGDAgqQeIII4EY763nQVxvVt60mvbNoLmGVis8TLHIjkBxG6kgHhxjx766cR6sITxBU7MKWvRpmu22YrXaFq879WnV3GThjnIjATCgnJPH9Wt+d3ikRfhaKjGyT6LoTPY+8sN8k4tjJqjGDqR4mBdW0FQ4B7jxx3VHNaLdGSkto+XWZ0OTkOoOfEMo7R9oYE+0VeYRx3wruu367Od75z6+t3JRS3rFRn2kcaoyOln660ZxkZPIZ4/Csh79CO7Y37sraUxSzdsesESSTR98oCF99elCT6pbParm+sYt/Q7ez9oxzxrJC6SRt6rKQwPvFYNe/U5G8e+drZEJM5MjDIiRS8mPtFRyXgeJwK8uSXVm2uqdj1BbfyOfF0k2TwzSIzaoY2kMLqY5WCj6gbg3hkGikmtpmbKbK5cslp+xrbL6UbaaWKIQ3CtK6oupFwGblkhuVYU4vome7MS+qPNZBpE6FejnI10i4NhKh/xGhi9vWTRqR7wTWq6XLXKXsmZXdG4oxXyR9Z7Z3+hy+jicegAMQNM1yjcRwIuJRg+7Hxr61S/6Ufov4I99zT3HI9CjQYPVmSI448Y5HU/HGffXz3jkHXnyf0Z2V9YG70dHq4ZrQnjaTyRqP9k/0kH7Dgfq1fsLIWRRC1eq/wDD+5yyWnoltdR5FAKAUAoBQCgFAKAUAoDBoCD7hA+gW+eZUn4uxr5lxzrnWHZV8KOlsyQLtB1OMyWqFR3/AEUr6v4q1ZfC0k8eS9mab/iOL0l76PbYtrYgTuuppCM9ShJAIB4F2IbGeAwSe4Gx22quO2dPDuHzzbfLj2Xd+xWG72yTd3aW4lCNL1jtI4MjMVGTzILOSc8TyVq46F+IblP0LHxG18KhCvHXf10Y3m2E9pctbSOHKrHKkiBoyNRbBAydLAr6wNZtisdqUTxgXvisJ1ZCXRdGu5bvRlvO13bFJTm4gISQ8BrBHYlwPtDn+kGrtrmpR5kVjLx5Y90qp+n8e549Kz/Q2sZ9WS7QMvcwSOVwCO8alU+6tOZJxpk17EXnzcMecl30RSwge5uzbpcR25WNXUOmtpixYEL2hwXAJwc9ruqH4dg131Oc+r/ggOE8OpvodlnVt+ndFk7tbEWytur1a8lpJGwFBZuLlUHBV8veckkmfhFRikvQtEIKEVBenQr7dlYjbQler4jUuNPDUSRjwODUzQoKC9z5/wAYd7yppc2n09dHYNdPKn3IRSkuiPfc6TTtGde6W2hce2KSRT8pFqKzY6nv3L74bt58TT9GRreHbGwYrmWcwvLcxyPrRVmWNpUJ1MytiMnUCc8ckZ861xhdKp6T5PsWDpslHSopl2asgEi4ltpCMlWAZ1UhtJ7teSPEVroW7En2bRvoSdsU1tbRViXD2sqXNvGGmGtAcZIMkbKrsTxIUkH3VO8RwIQjF1RLHxXhkIQg6Ia99H6tgoyqtqIOXOcsWPNn79RPEk8alMSqmuPlx02u5NYNVFUPKra2u5LtxtteiWu0n5iLq5UQnAMkqsoHkGdV95NVnikI13tL6lR4rj8uY4Q9dfcgRMksmW1SzyuM44vLI3ID8gOSgdwFVtuV9mvQttcMfhOKptdX3+pjbGyZY2MNzEYpBhwraWyM8HVkJUjuOD5HnXtwljvb6o5o5WPxaLhFamtPr/Y2dizaLu1f7NzB85Ap+TGvOJJebv3N3iGr/BdPRo+khUqUAjW/DcLRTya8hBHjpDsB8VB91R/FG1h2a9j3D4kbZr5dF7e2dxBtopsITv14sxNqbrNWPX5vq7tWTxqzVf8AGHUnBy5X2ND8vfU6G6O1rRpZbWziMccaiUHSyI/WMwJjVgCVyOY4eHCuXi2Fkwrjdky3J9P2R6rlHekdB5vRtoQy5xHcr6NJ4CRctbsfAn6RM9+pRUz4Xyt1yofp1RquXXZM81bDQZoBQCgFAKAUAoBQCgFAYoCF7ln+pxA8SutG+8kjq3zBr5nx1cudZs7KvgR7XThL6yc82M8IP34+sx8YR8Kl/Ctj5pw+Sf8AY8XrsVTvvdGXaN2x7pRGvksaKuB5atR/WqxZ0vzpFv8AC1WqZWe7/g4UjFWjZNesOoQxsY3DP2QQwYeOOffWvFcuZqLOvj0afKjO6LaT106EkG5O05GaR7eZmKgapZ42Yhc4XtSE95+NdU6bLF+ZogMPimJhzlKmt9fmSbo+3T2hbXqzPHHHCUeOUNIGdh6yaVTIyHHMnkWrdj1OqLTZwcV4hHMsU0taJR0lbKlmt4pIU6x7eZZurHrOuh1dU/Sw2QO/GK9X1+ZW4e5B5NXm1Sh7lemWC6PVsGEiYbQ6vFPGRyZc4ZSPtCqs68rBlz+n2ZTHTm8Mnzr/AMMmG428EvWmyu36xihe3mYDVIq8JI5McDIuQc/WBJxw42LDylkV77MtfD85ZVfN2a7o9d7dzLCKxupI7KAOkEzoVjAIYIxBBHHnXZvod2upGd4da2BMcjxlEjYsmNWhCpfBPfpzUvamqdpnzvh/lz4ly2R2m2upPN3t0YoJBcddNPLoKLJIy8EYqSoRFVeYBzjNRMpufxMv1GNVQtVRSXyPnbfWTXe3h8ZrrHsEkoHyAq44teuDTa9UzD/zD6B6QpM7JlYctMDe7rYj+VVGnpYn80dtD1bH6r+SpZ4mYBFJDSMkYI5gyOq5Hxq3cQtcMaTXt/Je+KXSrxJSj8vuS3pH2JBbPZiCNIx1cydkAEheqK6vtHnxPHifGoHg+/xK+jKzwHf4pfRkahjY220tPIJs+RvupcTaj7AOPurzxyP9Z/Q6OJtR4lGUu35Tp9E9qj7Q1P60ULsg4Y1FlUn2hSfx1X8JJJs3+J7XKVcV8Otna6a9GbTl1uqX73V6Bq92vq63ZOvLZH8A5vxseX/aKyeTT2j9Uq/4GDH5Co3GerEXPjUebCn9D6gRsgEcjxqaPmZF98hrmsIhz9IaY+SRQyAn8ToP1qiuNWqvCsb9en7mytbkb4r5lDukdjNDo9tkNhEcA63llbOD2nlcsficV9dp6Vx17L+Dgfc09tDRti3b/Os5kI84pY2X5O3xqE8SVp4e/Zo2VfEN87dnspTGMyRhZo/vwsJE+a/OqlwW/wAnNrlvo3pnRYtxJVsq+WeGKaP1JEV19jAEfnX0z1OI26yBQCgFAKAUAoBQCgFAYNAQndBdMc6dyXl4B7DcSMP3q+d+JlrM38kddPwn63rJRIZhj6G5gkOe5S/Vufwu1PDVvLma90LvhIB0mbDe3vXlwTDctrVu5ZNIDxnzONQ8cnwq65dXN+ZE/wCG8+NTdM30fVfUiU0WpSp5Ed35jzrgrlyS2W7Nx4ZNLrl6lo7q9KMKwrHtAukqAL1io8iS45N2ASrHvBHPlU1C6M1tM+a5XDb8eXJOL+p3d3+kGG8vPRoo5AvVM6yPhNZUrqVUPa5NnjjkeFeozUuxzW0WVa51rZvbd30tbS4S3uGZC8ZkD6SyAatOGK5IOe8jHnWXJLuaHJLuQ/frb1leQEWySTXS8beZIpEETZHaMzqF0eK5OR3Vz3X0qDU2texy35GNGDVjWvbezRgUm82eBjX6UDw8FhmMmPLH8qhuDf58+X4dFf8AD63kWOHbRae2rfrLeaP7cUi/FSKsPoWsrfZ+m4so88Vlt1B/XjwfzNTcfzU/ofMrlKjPeu6l/cne5F601hayOMM0KavaBgkeRxn31Cs+mrsfNW86aby5Vu64nB/48n8qv/Bo+Zw3k+qOWx6mXpBObnd4s3rehMG+/EhBPH9Jc1QpJwk16p/wdkXrTRWdrOD1MmeHW275zyHWxk1Zsu2FmF39i58Qujbw7a+RPemJSptZdLlAZkYqrMFLBCpOkHGSuKheHXxpvUpdiu8KyYY+Qpzel1OL0fhXu57WaNwl1aMCHR0yEfBxqAyCJG4jwFbOJ3122KUHs3cZyasi5Tre+hH9p7DvdnShiJFMZPV3UQ1IQeGWIUhSRjUrjBOefCoF1Trk5Q7P0OqGdj5dKqyukl0UjlXW2HupeslnaeTR6zYwFzyUIoRRnngccVoyJ2yjuS0iW4NVg1WuNMuafua92Ow/3W/I1zVdJon89J48k/Zn0zsfPUQ559WmfbpGanD5QcDeRMX9k/il1Hj7wibP/L+dQXiKO8GX1Rtq+I6Ar55V1mjrfY0ujSTVsy1Y8NUerHhlmOK+vQSjFJeiRHmpvx2LrZs3cJ5IGPlPE2B73RKjuMVeZh2L5bPdb1JHVkQMCDxBBBHkRxr5lCXJJP2O1roaPRs+LJYTztpJbc95xE7BCceKaT76+tU2ebCM/dJnA/YldbjAoBQCgFAKAUAoBQCgMGsArvZu3LW3uL6KWeKJhdu2mSREJDxxtqAY8iSapfiLAvuyFOqDa16HTVJJGvvdvJbTW0sFtL6ROwGiO3HXvkMpBOjIUcOJOBXPwThmVXlRsnBpL36GbJrl0T7amzYrmFop4w8bjtK3xByOIYHBBHEEZFXw5U2uqK32h0SOGJt7kaO5JkLEeXWIw4eZUmueeLXIm8fj+ZStb39Tmjorv8jt2o8TrmOPd1Yz8a1rCivU7ZeKLn/6a/f/AMEn3T6MxbTJcTzGSWMkxhB1aKSCD3lmyCRxOOPKuiqqNa6ELm8QuzHuzX6Hpvru3eSXS3NqIpFEIiaNnMbZDs2pW0kHmBg+FacrF8+HLza67IPPw/xVahzcuns48WwNpOQBaxxeLSzoQPdEGJ+VRkOCLm3ORDw8Ox5tzmSbdTc028vpFxJ10+kouldMcSk5YRqcnJwAWJzw7uNSuPjV0R5YL9ScxMOrGhy1olpXhXSdJBYOjjRrSK9njgLMUiVYT1at9RXdWOkHOPAVsjdNR5d9Dit4djW2eZKC5vcl2w9lrbQRwRlikShFLHLYHLJrUdxVe2uh+4uLm4mNzCqySu6jRIxw7FgrdoAEZxkZqXw+MX4tPlV9jxOtSeywt0t3TaWSWsjiXHWBmA0giR2JAGcgdrHOoqcnOTk/U9a9DnQdGWzVj6r0UFfFnkLc/tas1nnlrW+h755a5dvX2JeqY/KvJ5PK6lWNGdzhUVmYnuAGSflWOoK0sOmFGOZbKdEJ7JVonOO4shZSDjBxxrX59e9bO5cMynBTVb0RnpB3jhvZ4HtxLiOKRXLxmMZZ4yoGefJuXlXPlzi69bJnw9i315Tc4tJJ9+hG0tjKyxKMtIyxgebsF/nXHjR3aiycbtUMKfXv0PptBgADkKmT5oQzfraKQ3dg0hCoPScsck56tQFVVBYsc9w7jUXxjHnkYkq4Lbej3W0pbZ4tvlbKNTC5C/aNpeAfHqqqFfh7NUk+X7r/AFOh2xOl0YNnZdpjujxnGM4ZhqwfHn76+hLsch0N7tim7tXhVtD5V4n+xJGwaNvZqAz5ZrEoqS0wRm12xfqg9I2XcdYANXVSWsik95X6UEeOONVC/wALycn5c1r5nQr/AHNrcC1nWe9lkgkgimkSSNJTGX16CJjpQkBThMceNWfDolTTGufVrps0Sab2TWuowKAUAoBQCgFAKAUAoBQGlc7KgkbU8MTtjBLIjHHhkjOKwD2t7RE4IioP0VC/kKA96yBQCgFAKAUAoBQCgFAKAUAoDGaA4G/wc7OuxEjO7QOqqoLElhjgBz55oPkUb/Q1yFz6Lc44f4E3u4aai54lkpNl9x/EGHCuMW3taXY1pYXX145V+9FMv5pWp4lnsda47hNfFr9CWdHG700t7FM0Miww6pNbqyBn0lUVQwBPrFs4x2a7cWhw/Myt8d4rXlJVVdUuuy7lrsK2YKjnWGtgzisgAY5UBmgMYoBigM0AoBQCgFAKAUAoBQH4lkCgsxAABJJ4AAcyT4UBG5ukHZqjPpsB+6+s/BcmsNpGG0u5IbO6WVFkjYMjqGRhyZWGVI8iKyZI7L0g7OXP9aQ4JBCh3IIODkKpNeXKK7s8ynGPd6OtsPbkF2hktpFkRWKEjIwwwSCCM8iPjXoyns6VDIoBQCgFAKAUAoBQCgFAYYUBQ95vztBZpiLtgizTqqmK3KqiSuqj+7yeAHHNclmS42ciRYcLgkcjE8+Uvfp9C5d25ZHtYGmOZWijZyBgFmUE4HcMmusrqNu+vY4VDSuqKWVdTEKNTHCjJ7yeFDJxJN97LrY4UnErySCNepBlUOeQd0BVTzPE54HwNY2t6BIwKyDNAKAUAoBQCgFAKAUAoBQCgFAKAUAoDgb9rnZ14PG3l/cNYb9jDekVvctogcjhiM8h4IccKpkLJyv1v1/ufPoWTlk6bff3+ZaW70IitLdBySCJfcsaj+VXP5H0IqnYhzAhH1gX4eLksfzqn8Qtk8mXX1KBxa2TyprfboTHovbHpqeFwrj2SQxZ/aVqsfDp8+PB+xbuFW+ZiQl+n7E6ruJEUAoBQCgFAKAUAoBQCgMGgPmDagObnx6y5Hv6yQY+NRdq1kF9wJc3CWo+zPpPZJzBER3xof2RUoUJnA6SLRJbWNZF1obq0DL3MGnRSD5dquXKco0TlF6aTa/Y9RW5JM15rRBdWEaIqxpJNIqqAqgrA6qAo5euT7qrPhqyVltk5ybetdfqbrUkkkTQVcDnFAKAUAoBQGDWGCjN4+l26F0wtljSJHK6ZE1M+kkEucjSCRyHId55VPYXApZGP5u9ey9zVK3T0XDu3tZbu2huEGBIgbB+qeTKfMMCPdUFKDhJp+ht3vqdOgFAKAUAoBQCgFAcje5M2N0P93m/htQxrZVd+39Wcn/KYn8BqkVr/E/r/c+eVr/GJf8Ay/uWfc3HV7PaTj2LUtw59mLPCrufROxWmylAhiA7o0/dFUXL63S+p81znvIn9SSdHsmL24XuaCFseavKCfgV+VWTg090NezLZ4fnvGcfZlh1LE8KAUAoBQCgFAKAUAoDBoCoulzaMqXsKxyzRhYCx0SSIrF5COSkAkBT8R5Vz5NrrW0TPA8CvMtcbOyWyu2iBD8yXLFiSWJZubEk5JzxqNd8pTUmXevhlVVMqatpP5m9fbxXphKm9ucKhA0useAq8P7tQfia6oZcpTS0V/K8O1UUSs5m2kXZvcM2AOc6WtXyeJ7E0TE+3hnNdWRHmqmvk/4Kgu5rbSJ9O2fj/Nn1fd9GlyPxafhVQ8K782z/AH6nRd2R29r7xW1tgTzIjHkmdUjfdjXLH3Crn9l7nN3N7Z96k0aSxMHjdQyMORB5GvSBsUAoDBoCHbwb3ssjQWUayzJgSO5KwxE8dLEdp3xx0ryyMkcK211SsfQ4cziFGGt2vq/Q/O7e9kjTrbXqRpK4JhkiLdVLpGWUBu0jgcdJJyMkHhWLqZV9xg59WXDmr7+qfcpze/cu7ivJVEE0iPI7RvGjSBldyQMqDpbjghscvCrPw7jtNGL5Vi6o3zq29l8bk7La1sLeGT11TLjwZyWYe4sR7qq1s+exy93s3LoiJ7976SrK1rZtoKYE0+AxViM9XGp4asEEsc4zgDPLtwsCWS++okpw7hk8uXfUV3f+hG9n75X1u2szNdJzeKUJqI7+qdFXS2OQORwrsyeD8kHOuW9ehIZnAfLrc6pb16MuTZW0EuIY5ojmORFdTy4MMjI7j4ioQrht0AoBQCgFAaW2Y9VvMuM6opBjxyh4UMFQxRia2VSSBJCBngSA6c/nVJlPyshy12Z87nZ5OW5a7NmwZrwQtEt9KVKFMSR27jBXHPQDy86lFxuW/wA0f2JiHiOe/wA8Fr5H7hTSqr4AD4DFQd0+eTlruV66fmTc0u51NzXxtJP0raYfhkhI/M1YeBy/JKJafDk/yTj89lmVOllFAKAwTQAmgGaA09p7Vht0Mk8qRIOGp2CjPcBnmfIVhdXpA1Ni7zWl3kW08cpHEqp7QGeZQ4YDzxWZRlF9QdYtisIEQv8ApIskdkRpJipwTFGzpnvAk4IceRrdCiyz4Itm+rGtt+CLZ7bD38tLlxHqeGQ+qky6C/3GyUY+QOfKvNlM6+k4tGLaLKn/AFItfUrrpWude0mUH+7ghUjzLSufkUqOzn0SLH4XSVk5y6LSREAc8iOePf4e2o1wa9C4xyKppzjLaX2PC6IaN8EHsNyOfqnvFb6oSjNbRw52RTdizUZJ9PcvrfCXVse4cf6oXHMckDD2GpeS2tHzM4u/xlD2PUSdXK131avjUVWSCZZGA5ZCnIz34qi8Bv8AJndN+kd/c6rVtI7WyNiQWw+hjVSfWc8ZHPe0kh7TE88k1E5HEb8mzmnJ6329D2oJI2twgBYW+Pssfi7Gvp1PWuP0RxN+pHd9OkdYGaG0CySrkPIxPVRHw4eu/iAcDvOeFeLbow9f0JDC4dZkPfaK7t+hC9ldJ96r6jNFcr3xsI0OM8dDx4K/rAitayJRf51okHweixaxrlKXsWNfb3LLsm4vbUsGWGXAYdqOVQRpYeIbHkeB4iutfmXQgJxcHqS00RN4HjW3tLUhZp2KLI41gEIzyyuDxZjgnJ7zUnbLyakolFwcd8TzJ2Xv8sfT+DSspHnns7Rwxvbe7iafgRoELZllLAAaHX1fHWK5rrlZWl6k1g8Msxs2ycVqDX+0OmDb13a3wFvcyxpJbx5RSAoOuXJHA4JxzGD58BiQ4Lw6vMskpvsTVk3FEs6GJHfZxkkeSRnnlOXd5G4aVxliTjsk48zUbl1xrvlGPZM2Re1tlcbv28l7KkcRVXuDNOzuCQisxdzpBBZsuoAz76lI5X4XFiq+7LLHMeFhVxr+KXU/FwHgnktrjSskbYB4qsq90kYbu8QCcca68HiauTVzSaJDhvGFfFxvaT/kszodZvQW4fRdfL1BzwKEgsR4DretHu8KruQ4edJw7FSynDz58nbZPBWo0GaAUAoBQH4kXIIPeMfGjMFIW1yILQOQxESYIHFux2cDJ58MVUcijzMyVa6bZRcrF83PlVF62zr21hePysLhfN2tkH8Un5V0rgdnZyR1rw3b6zX3NW3mcvLHJGY5IpNDLqVuaKykFeGCGFR+bhvGaTe9kZxHAeHNRb3vqdPdr/xK2+5cD9hT/I1J8DfWSJjw2+syxtsX4gglmYEiKN3IHAkKCcDPsqxFqZALzfDaLdQUht4FkmgRgXaeQiR1DY7KquM+furdKiUY8zI2ji2Pff5Fe2+v2JnvZtF7ezuJo8dYkbGPPEazwTI7+0RWlLZIykox2yCTbS2gslsZL3INxAjokMUasruAwJOo/Ajmfd1243lw5myD4fxtZeQ61Dp1LG2zGWt5VUkMY5ApU4YEocEHuOe+uRE8fN27G+1zDPbSTXNw8UWnUmt21Iy4K6ScMe1wz8asGRwquOFC+G+Z6+5qU9yaM7a2je7XuWdUeQgdiKMMyxIeQGOAz3scFvZgDqxFh8OSlf8Amn7L0PEuafY5Wz7qexukcBkmhcdhsqc96MDxCsDg+IbI7qksuvG4niuVGtr+fmeItwl1L43420s2xmmj9W5SJF8QJ2VTnHeAT7xVGhDc+VnfVHzLFH3K42Vs2Wd+otYtbKoJyQkca8Qpd+OM44AAk4PDvqz5GdXiRVcFtlxyuJU4EVVBbke28O79xbBReRx6JDpV43aRNXNVYsqsrHBIOMcOea56eIV5T8q5dzlx+K15j8jIh3/UkHR9sO1vTM12hnuItCFpHdg8RX6F2TOCwwyEnOdGe81C5WP5Nrh7EFmUzxbnWn0/sV7tdE6676pVSMz3ARVAChVdkGkDhjC91QuTL+skWfg1euG2P32XRY7jWFxZQCW0hyYI8sqhHyUGSHXDfOpFlK2dDfmIJsq8UcltJlHfwETAcT+dAeO1XiiiEtwARD2wcaiG0lRoHMudRUAcTqx318vpjddfKml/F0Z2vSW2eWwds+kiQNFJC8Umh45NOpcorqTpJHFWHfWziPDJYNkYt7312IT50zg3W1zBsECIlJNTWqnkVKzvHIw8wquR7BX0auz+gpv2X8GrHod10al6vRVU0XYKqAOyQBjhy4DHhUXXb/UUpH0bLxEsOVNXToSbfLedL5bYLbGJoixZiYyCDHpwunjjOD7q777oSg0u5U+F4F2PlQnPWvqfjcq7Xr3s5mxBfRtAwyeEmk9W4HjjK5+54VjElJrTPXiKipTVtbXXv9Ts36Sr1UNyTa3cThref1opHQEao25EMucxthsNy4ZqbU4Xw5X0aPmLxLuG5Er6lzVvuvUl26m9jvOLa9hjiuJFJSWI5in0DtAZGpXA46TngDXLbVKt6kTuHm05Ueapv5p90Vv07T52gq/Zgi+JaUn8x8atfhaP+ZI3XehZHQ2P7Kj4f4lx/GeqzmveRP6s3R7FW2sUttNohcw3FpI8edIbs8QAyn1kdNJ+fMVJ0U15uNGPNpx6FmxsevPxI1qWpROzd73XMgAvbezvYhzjMRR/ajMzDV5YGfKtN3B7oLceuv3ObI4DfXByi1LX++hbW697bzWsUlqFWEoNCKAujHAoVHBSpyCO4g1FNejIPXodgVgCgFAKAUBg0BR066rcpnGp+rzzwWn059xqta3xL9Soa3xdfX+xd+Ksn0LeisN5k07RuB9qO3k/EHT/AOuq9x2PwS/QqniSH+XL6o/W6q52lAPsxXD/AMJf/kfjWeBx+JmfDcfjkTHfxsbOuvOJl/Fw/nViXVlnseoN/JkK2lIqSWjNwRbu31Z5DJKrnwwxWpPLX9JaKN4ekvx0k+/Uk3SRL/VVj45luLZPcJkdv2UPxqOrW5JFxzpqGPOT9EyLbxHEIf8Ay5YJT7I5o2b5A1LZS3Wyg8As5c6D99r7FqtxFQp9JPjxjg8tPAcPDgOHur6dwyuMsOvfXps4pv8AMfQfQnbKuzA4A1SSyl8YzlW0AE+QUfGvnnEG5ZE38zrguhAenUxm/XQV1CGPrMc85k06vPTj3Y8qsHhdSdk/bRqv7H72bds2wFBzpTaCK2eSq2lxjPMa2HxqLyIRq4i4+ikd2BJedBv3JF0WbXSG6nt5CFNwEkiJ4amjXTIgPjjQwHm1eeLVSjkOXuSfHaXDKcmukuxKelSaMbOkV2Ad2jEI72lWRWXA78YyfAA1H1bdkUu+0RWPGXmx5V12iNdFkum6ujns+jxlv1ZJMfm1SfGI6uX0RMcehq+LffSKwgfVHrP1gXP65LY+eKqV7/rlm4bDl4Uv/q/ufSO6w/qVrk5+gi4+PYWpb1Z88NLpFH9l3uP9Wm/cOawDk7exJcbOiPqSXWsjx6mCWVAe/wBdUPuql+G61+Ksk+6X9zpuf5UesYxtS8A5NBaOfvZuFz8FA91b/FUdQrf1/seaPVEM3rhPoVyq5IttpO7+S3Ca9R8g0/uwT3VNYUnfgwfyX26HTgWRqy4yl23+xB649tM+mtKyPyaLA6KbfZ00Xo81tbm6iz66KzSx/UkXVnPA6Wx3jPfU5VKMo7R8vzaLce51S30/gn1ts+wt5kjjitop3BKKqRrIwUZYqANWAK2NbOHq+50tpWEU8TRzoskZHaVgCPn3+dGO+9FORlzs6K4QkyQZuIGJJYrE7FATzOqIaT46jUi4c2Pt9ynRyVj8YcY/DLo/r/8Apw+mSdZL5ZU4rJbW7g+TdZj5AVP+Fu1i+har/QtToafOyoh4STj/AJznj58arGbHV8182bodjq7a3Xsb5iZY1eROyXR2SReHBWaNge/Ok8OXCueMmuz0e4yknuL/AGKm2tstrS5ltmYsE0tEzcWaJ86Cx72BDrn9HPfVn4RluyLhN9UXLgWdK+Drse2v4JP0UbSKXE1qfUkUzx/oupVZh7DlG9urxqK4rj+VftepB8bxVRkbj2l1RaoqMIgzQCgFAKA/LGsMwUZGM2oyQuXHHwJnHaz7eOarmt8S6e5Utf8AN/1LzAqyFuRXG/cQXaEbd8tsQf8A2ZeH8U1C8ahumL9mV7xFXuiMvZ/yNyFztHP2bZ/2pY8fun4V54Gv6cvqefDi/pTfzJP0g6v6Pn0KWICEgAsSqyIZMAcT2A1TsXppk/dBzrlFeqa+xDy0F1CRlJYnHHBBBHu5HPwIqa3CyGmz5k68nDvckmpJ+xyr20itEE009xKIsmCOaZ5FVypAWNTzY50jmRmtHlVU/n2TKz83iP8AhuXlT79Dddjc2RJABlgJwCSAXQ8ATW6T56tsiYQWLnqMX8MtFj7uXnXWlvKDnrIYn/EgNQp9OPk+4B1HVz7/AGgcfnX0/hL3hV69jis7s7+7e2L+BXFk1wFOnrBHG0iBiOyf7tgrlccRgnh4VWeJ04Dy5KblF+vTozdDn5ehoXFjdTSEtFcPI5ySYp2dmPiSuSTXdicT4dh0tVv7dWeXCcn1L53V3K6vZTWdxwacO0uMdhnxpC+aYXj4rVPybvOtlb7nRHoVxt7d24th1d5AZI+OJo1aWNsfWYKC0bY8R7DUpVxGm2CryFvXqWSji1N1Sqyl8tmhs9OtcCBJriTkuBLKyjw6yQ6UX2sBW5X4GN+avq/ub4ZPDMP89X5pfqy2dyN1mtYJpLjHXzJ21BysaKG0RA95GpiT3lvACoXIud1jmyvZWVLJudkv9oo20B6hMc+qXHt0DFQFn+c/qX/EX/K1r/2/2Ppbd1gbS3KjA6mLAHIDQtTHqfN33NHpChZ9m3ioCWNvKAFBJJ0ngAOJJ5UBFF22t3e7P9GinIjmeSRmgmjRFMEi8XdQM5bFV3g3DLsS2ydmtPsbrJqS0jp7xzTQ7RWWO0nnje1COYVRiGWYlAdTKOTN39/w7OLcPlm1KEWk099TzXPlez23Pt5JJL557V4Y52iISbqyzgQhH1KrMMYA4eddGBjSxceNUnvR5k9tkN3k6M7iJy1kBNETwjLKsqfoguQrqO7JB9tercRTe0WDh3H540OSxcy+5Gp90b08Gsp8g9wU4PiGRiPeDWiGPdB9GSV/GeH5MNXRf011/ckG5G4t6t3DcPF6OIpNbM5RpJBpKsuEZjxViMsRjwrrqrnF7k9kDxDLxbK1XRXy6fc2dnz300cgN83UTST8OrUyBDI6hY5CeypUDu4Z4YqUoxedbKLxHj34W2dSh19/Q9drx6LYW9uMPIot7dRz1MulT7FGWJ7gpNdd8o11cv6Fe4VVZmZ6sa9eZs4XStutcm6j6i3mkiW2gjDxxs4zH1gwQgJHDT3Y41u4JxOvCnJW+p9Atg2kSHcCyvYtkX8LRSQyDrTb6xoOWgX1QeI7YJz4t5GovOthbkSnDsz3FdNEM3UvpLIpPY6AHROsictolXmCSOKuOPaHiakp8NjdVGdP6lms4NHIphZjd9dVs3dq7Umu7hricIrFFjSNCxVEUseLNgsxLHJwO6u/huBLHbnPv8iR4Pw2eK5TsfV+iJJ0W7PaS8e4weriiaIN3NI7IWUeOlV444AtjnnEXxfIjbYkvQhuO5UbblGP/aWyKiSDM0AoBQCgPywoYZUydHN+9s8LzWsYYSKMLLKSGYle0SoXAIGcNyrieDW7/O67OD/htX4j8Rt77/ItW0QqihjqYAAtjGSBxOO7NdpIET333ZuLqe2lt5IU6pZlbrQ5z1hixgLj7Hea05FEb4ckuxz5WNHIr8uXY89090rmC69InuIm+iaLq4o3UHLKwYs7k8MHhgc68YuJDHi4w319zXh4VeJBwr3p+5NSK6TsOBe7k2Erl5LWEufWYKFJ9pXGaIw1vufqx3PsoW1w20SOAQH05YZGDgnJFZbb7mFFLsQTdY5s4PKML+Hh/KpmjrUj5txX8vEJ/UmfRwf7Nth9lCn/AA3ZP5VDPufSK3zQT+SPnHedQLy5A4ATzADw+lfhX0jgH/RRf1Oa34i6ega2C2Mrd73DfBYoh+er41R+Lzc8ybfudMF+VFlYqN0z2MVkGNNAAlAficdls8sHPwoD5f2aPooz3aE+GB3+NQ9sJea9H0bh19f/AA+KbXbXf5F+dGl51my7Q5yREEyDn+7JTOf1al0fO7OktEprJ5MYrGgMU6gUAIrJjQxQyY00MaRB13BljLC3vNEZZmVJIVlKamLFVYOvYyTwOT51vryJwWkRuVwjFybPMmuvyZ1dhboLBL18srzzYKozBVWNT6wjReAJ4ZJJPnXidspvqzpxsOnGjy1LRI9NatdDqM4poEF2l0YQPIzwSyW4YkmNBG0Wo82VWXK57wCB7K66cy6npB9Drx86/HWq5aRrWPRYn/mLqWQccrGqwKeeMkEv8GFe7eIZFi05G27imVatSl+3QnOz9nRwRrFCqpGgwqgcB/1781x729sj317m2KwBQCgFAKAUAoBQGKAzQGltfa0NtGZbiRY4wQCzcsk4A+NAc8b5bPwD6baceX08PHHP61Bp+hq3u/1ggOi4Wd+6O3zO5PhiLOPacCspN9jxOcYLcnoiGwYWjtkEg0sAzMPs6mZsE+QOD7KmKU4VdT5vxCyF+c5QfRtEy6O4iNm2mRgtEshz4yds/vVDs+kwjyxS9j5436h0bQu1/wBvKfxOxHyNfQ/Dkt4S/U5rfiLj6CbgNs91HNLhwf1kjZSPLB+RqlcVXLl2J+50w6xRZFcB6FAKAUBhhmgI1HuBs1eVjbd54xq3P20M7etEgtbVY1VI1VEUYVVAAA8ABwFDylo9qGRQCgFAKAUAoBQCgFAKAUAoBQCgFAKAUAoBQCgFAKAUBCekrtGxjPqtd6j5mOCZkH4gD7hW2hJ2LZHcVsnXiWSh31/dHIawiOcxRknnlFOfbwqY8qHsfOfxuSuinLp8z2hgVBhVCjwAAHyr0oxj2RrnbfZ8TbOXti+yrQQESXMgKJGvbKluzrkC50IucljgVoyLoxi1vqS3COF3W3xnKLUU97LR2ZaCGGKJfVjjRB7EUAflUOfRT5n6SOO07zA5TH91Bn2ag3Grr4dzKoUOE5JM5roveyZ/9n6+ImuYeatGj8CDhlZlycd5DD8NQnH5VzyueD3tfc21bS6l3CoRGwzWQKAUAoBQCgFAKAUAoBQCgFAKAUAoBQCgFAKAUAoBQCgFAKAUAoBQCgOdtvYkN2gjuI9aqwdeLKVYAgMrKQQcE8Qe+iejDSa0zif6AWvebkjw9KusfJ8n3mvfmS92cywsdPfIv2R6ruFY98Jb78s7/EM5z76xzy92bFRUu0V+y/0Ozs3ZENuumCKOJfBFC59uOfvrybUtG9Qyad5suGXHWwxyY5a0V8ezUKx9QelrZxxjEcaIPBFVR8AKP3YNgVkCgFAKAUAoBQCgFAKAUAoBQCgFAKAUAoBQCgFAKAUAoBQCgFAKAUAoBQCgFAKAUAoBQCgFAKAUAoBQCgFAKAUAoBQCgFAKAUAoBQCgFAKAUAoBQH//2Q=="/>
          <p:cNvSpPr>
            <a:spLocks noChangeAspect="1" noChangeArrowheads="1"/>
          </p:cNvSpPr>
          <p:nvPr/>
        </p:nvSpPr>
        <p:spPr bwMode="auto">
          <a:xfrm>
            <a:off x="520700" y="300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QTEhUUEhQVFhUXFxcYFhcYGBQWGBgaGRgYIBYXFxcYHCogHBonHR4ZITEhJikrLi4uGR8zODMsNygtLisBCgoKDg0OGxAQGywkICQ3LCw0LSwvLCwsLCwsLywsLCwsLCwsLCwsLCwsLCwsLCwsLCwsLCwsLCwsLCwsLCwsLP/AABEIAKkBKwMBEQACEQEDEQH/xAAcAAEAAgMBAQEAAAAAAAAAAAAABgcBBAUDCAL/xABMEAACAQMBBAYGBgYGBwkAAAABAgMABBESBQYhMQcTIkFRYRQycYGRoSNCUnKSsWKCorKzwRUkJTNDUxZUY2STo+EINDVEc4PCw9H/xAAbAQEAAgMBAQAAAAAAAAAAAAAABQYBAwQCB//EADoRAAICAgAEBAQFAgQFBQAAAAABAgMEEQUSITEGE0FRMmFxoRQigZGxI8EkM9HwFSU0QuFDUmJy8f/aAAwDAQACEQMRAD8AvGgFAKAUAoBQCgFAKAUAoBQCgFAKAUAoBQCgFAKAUAoBQCgFAKAUAoBQCgFAKAUAoBQCgFAKAUAoBQCgFAKAUAoBQCgFAKAUAoDGaAzQCgFAKAUAoBQCgFAKAUAoBQGM0BmgFAKAUAoBQCgFAKAUBz9r7ZgtVD3M0cSk6QXYKCeeBnmcZrHUHEm6QbIf3bSzD7UME8qfjRNPwNeJXVxepSS/VGdMLv1CxwkF6/stLhR+J1AHvNaZ5uPD4rI/uhyy9jEm9s/1dm3ZHcS9ovyM2RXM+M4Kf+Yvv/oevLl7H4/0kvjxXZ2PKS5iB+CK351olx/BT+P7Mz5Uj8f0ptRuIhso/JpZpT8VRRXPZ4mxIv8AKpP7HpUyNLa20drxxPKJLD6NGcr1dxx0qT6xk5+6sUeJMe2xVqLW+gdLS2TXZ0xeKN2IJZEY45ElQTjyqxGk2qyBQCgFAQXfq4n9Lt4ormWBDDM79X1eWKvCFzrVuHaburfRV5k9MjOK57wqfMS310eW4VxcC8uoZbmadBFBInW6MqWeUMBpUDHZHdWLqlXLSZnhWc8yjzJLT20T4VpJIzQCgFAYHnQGaAUAoBQCgPy1YYIFsXam1JoxMJbPQ7SFEaKUHRrYJmRZPsgH1f8A9qBzOP0418qZRfT1NsanJbN17rarcnsYx/6dxKfm6iud+KMdf9kjPkSOZdQXENzZzzXk0pNwIpFGmKAJKjqAIk59vRxYseXKt3C+NSzb3BpJa6e5idfKtliCrAjUZrIFAKAUAoBQCgFAKAh+/wBp6zZxbGPTO/GP+7XGOfniuHiSl+Fs5e+j1DudVfL5V8wnGz1T+52rQrV9TIp0Bwdo7zCKdrdLe6nlVFciGMMoVywXLMwA9U/yzg4nMLgN2XWrItJfM1TtUXox/Td2fU2Xd/rPap+ctd68KW+ti+5589exrbRa/u4nt47FoBKjI8txJFpQMMMVSJmZzgnHIeddmD4a8i5WWST116HmV21pE8soNEaJz0qq8BgcABy7vZVq7s0HvWQKAUAoCB75N/aEA/3aY+3MsPf7vnXZhf5hW/E//SL6o892GK7S8pbVh7DFKp+Yk+VZzlqSaNXhe3molD1T/kn2a4Xv0LSR9d97E3Ho3pMfXatGntY15xo140as8MZznhXvy565tPQJCK8gzQCgFAKAUAoBQHP3guRHbTyE6QkMjE+GEJzTXUHC3atOqtLeMDGiGJfeEGfnXyniFrtypyfuzuitROJuzsBrtJro3d3GJbm4wkUihNEcjRqAGUlThOJBr6HRw/HdMOeCfRenyOSUns04bJ5dhYDM0phaZGLFm6xXMkfaPEkEAVWbMhUcXWkkk9dPbsb9brLD3e2iLi2gnH+LEj/iUEj45q8duhynRrIFAKAUAoBQCgFAKA0NsbGguk6u5iWVNQbSwyMjkfz+NAcKTo52fgaIniIOQYpp4yPwvXiVcJd0v2RnbPA7kzKCItp3ijjgOLeXHh2nj1H45PjXFPheHN7lWjPPL3Mbn3cstpG87q8h1guo0hgrsqtjuJABPmTXz/i9NePlzrq6JHXW249Tb2PbkbRnfPBrW3BHflZbjB+BPwq2+GJ7xHH2bNFy/MSg1YtGkjm8W+tpZnTLITJz6qNTJIAfrMo9UeZxXmTjHq+htqpsteoRbZ+N3d+7O8YRxSFZTnEUqmNyB3qDwYewmspp9ns82VTreppok2a9Hg8by7SJGkkZURQSzMQFUDmSTyFARROka1LerOIv88xMsXt4nXp79WnGOOcVo/E1c6hvqc/4unn5OZbJZDcK6B0ZWVgGDAgqQeIII4EY763nQVxvVt60mvbNoLmGVis8TLHIjkBxG6kgHhxjx766cR6sITxBU7MKWvRpmu22YrXaFq879WnV3GThjnIjATCgnJPH9Wt+d3ikRfhaKjGyT6LoTPY+8sN8k4tjJqjGDqR4mBdW0FQ4B7jxx3VHNaLdGSkto+XWZ0OTkOoOfEMo7R9oYE+0VeYRx3wruu367Od75z6+t3JRS3rFRn2kcaoyOln660ZxkZPIZ4/Csh79CO7Y37sraUxSzdsesESSTR98oCF99elCT6pbParm+sYt/Q7ez9oxzxrJC6SRt6rKQwPvFYNe/U5G8e+drZEJM5MjDIiRS8mPtFRyXgeJwK8uSXVm2uqdj1BbfyOfF0k2TwzSIzaoY2kMLqY5WCj6gbg3hkGikmtpmbKbK5cslp+xrbL6UbaaWKIQ3CtK6oupFwGblkhuVYU4vome7MS+qPNZBpE6FejnI10i4NhKh/xGhi9vWTRqR7wTWq6XLXKXsmZXdG4oxXyR9Z7Z3+hy+jicegAMQNM1yjcRwIuJRg+7Hxr61S/6Ufov4I99zT3HI9CjQYPVmSI448Y5HU/HGffXz3jkHXnyf0Z2V9YG70dHq4ZrQnjaTyRqP9k/0kH7Dgfq1fsLIWRRC1eq/wDD+5yyWnoltdR5FAKAUAoBQCgFAKAUAoDBoCD7hA+gW+eZUn4uxr5lxzrnWHZV8KOlsyQLtB1OMyWqFR3/AEUr6v4q1ZfC0k8eS9mab/iOL0l76PbYtrYgTuuppCM9ShJAIB4F2IbGeAwSe4Gx22quO2dPDuHzzbfLj2Xd+xWG72yTd3aW4lCNL1jtI4MjMVGTzILOSc8TyVq46F+IblP0LHxG18KhCvHXf10Y3m2E9pctbSOHKrHKkiBoyNRbBAydLAr6wNZtisdqUTxgXvisJ1ZCXRdGu5bvRlvO13bFJTm4gISQ8BrBHYlwPtDn+kGrtrmpR5kVjLx5Y90qp+n8e549Kz/Q2sZ9WS7QMvcwSOVwCO8alU+6tOZJxpk17EXnzcMecl30RSwge5uzbpcR25WNXUOmtpixYEL2hwXAJwc9ruqH4dg131Oc+r/ggOE8OpvodlnVt+ndFk7tbEWytur1a8lpJGwFBZuLlUHBV8veckkmfhFRikvQtEIKEVBenQr7dlYjbQler4jUuNPDUSRjwODUzQoKC9z5/wAYd7yppc2n09dHYNdPKn3IRSkuiPfc6TTtGde6W2hce2KSRT8pFqKzY6nv3L74bt58TT9GRreHbGwYrmWcwvLcxyPrRVmWNpUJ1MytiMnUCc8ckZ861xhdKp6T5PsWDpslHSopl2asgEi4ltpCMlWAZ1UhtJ7teSPEVroW7En2bRvoSdsU1tbRViXD2sqXNvGGmGtAcZIMkbKrsTxIUkH3VO8RwIQjF1RLHxXhkIQg6Ia99H6tgoyqtqIOXOcsWPNn79RPEk8alMSqmuPlx02u5NYNVFUPKra2u5LtxtteiWu0n5iLq5UQnAMkqsoHkGdV95NVnikI13tL6lR4rj8uY4Q9dfcgRMksmW1SzyuM44vLI3ID8gOSgdwFVtuV9mvQttcMfhOKptdX3+pjbGyZY2MNzEYpBhwraWyM8HVkJUjuOD5HnXtwljvb6o5o5WPxaLhFamtPr/Y2dizaLu1f7NzB85Ap+TGvOJJebv3N3iGr/BdPRo+khUqUAjW/DcLRTya8hBHjpDsB8VB91R/FG1h2a9j3D4kbZr5dF7e2dxBtopsITv14sxNqbrNWPX5vq7tWTxqzVf8AGHUnBy5X2ND8vfU6G6O1rRpZbWziMccaiUHSyI/WMwJjVgCVyOY4eHCuXi2Fkwrjdky3J9P2R6rlHekdB5vRtoQy5xHcr6NJ4CRctbsfAn6RM9+pRUz4Xyt1yofp1RquXXZM81bDQZoBQCgFAKAUAoBQCgFAYoCF7ln+pxA8SutG+8kjq3zBr5nx1cudZs7KvgR7XThL6yc82M8IP34+sx8YR8Kl/Ctj5pw+Sf8AY8XrsVTvvdGXaN2x7pRGvksaKuB5atR/WqxZ0vzpFv8AC1WqZWe7/g4UjFWjZNesOoQxsY3DP2QQwYeOOffWvFcuZqLOvj0afKjO6LaT106EkG5O05GaR7eZmKgapZ42Yhc4XtSE95+NdU6bLF+ZogMPimJhzlKmt9fmSbo+3T2hbXqzPHHHCUeOUNIGdh6yaVTIyHHMnkWrdj1OqLTZwcV4hHMsU0taJR0lbKlmt4pIU6x7eZZurHrOuh1dU/Sw2QO/GK9X1+ZW4e5B5NXm1Sh7lemWC6PVsGEiYbQ6vFPGRyZc4ZSPtCqs68rBlz+n2ZTHTm8Mnzr/AMMmG428EvWmyu36xihe3mYDVIq8JI5McDIuQc/WBJxw42LDylkV77MtfD85ZVfN2a7o9d7dzLCKxupI7KAOkEzoVjAIYIxBBHHnXZvod2upGd4da2BMcjxlEjYsmNWhCpfBPfpzUvamqdpnzvh/lz4ly2R2m2upPN3t0YoJBcddNPLoKLJIy8EYqSoRFVeYBzjNRMpufxMv1GNVQtVRSXyPnbfWTXe3h8ZrrHsEkoHyAq44teuDTa9UzD/zD6B6QpM7JlYctMDe7rYj+VVGnpYn80dtD1bH6r+SpZ4mYBFJDSMkYI5gyOq5Hxq3cQtcMaTXt/Je+KXSrxJSj8vuS3pH2JBbPZiCNIx1cydkAEheqK6vtHnxPHifGoHg+/xK+jKzwHf4pfRkahjY220tPIJs+RvupcTaj7AOPurzxyP9Z/Q6OJtR4lGUu35Tp9E9qj7Q1P60ULsg4Y1FlUn2hSfx1X8JJJs3+J7XKVcV8Otna6a9GbTl1uqX73V6Bq92vq63ZOvLZH8A5vxseX/aKyeTT2j9Uq/4GDH5Co3GerEXPjUebCn9D6gRsgEcjxqaPmZF98hrmsIhz9IaY+SRQyAn8ToP1qiuNWqvCsb9en7mytbkb4r5lDukdjNDo9tkNhEcA63llbOD2nlcsficV9dp6Vx17L+Dgfc09tDRti3b/Os5kI84pY2X5O3xqE8SVp4e/Zo2VfEN87dnspTGMyRhZo/vwsJE+a/OqlwW/wAnNrlvo3pnRYtxJVsq+WeGKaP1JEV19jAEfnX0z1OI26yBQCgFAKAUAoBQCgFAYNAQndBdMc6dyXl4B7DcSMP3q+d+JlrM38kddPwn63rJRIZhj6G5gkOe5S/Vufwu1PDVvLma90LvhIB0mbDe3vXlwTDctrVu5ZNIDxnzONQ8cnwq65dXN+ZE/wCG8+NTdM30fVfUiU0WpSp5Ed35jzrgrlyS2W7Nx4ZNLrl6lo7q9KMKwrHtAukqAL1io8iS45N2ASrHvBHPlU1C6M1tM+a5XDb8eXJOL+p3d3+kGG8vPRoo5AvVM6yPhNZUrqVUPa5NnjjkeFeozUuxzW0WVa51rZvbd30tbS4S3uGZC8ZkD6SyAatOGK5IOe8jHnWXJLuaHJLuQ/frb1leQEWySTXS8beZIpEETZHaMzqF0eK5OR3Vz3X0qDU2texy35GNGDVjWvbezRgUm82eBjX6UDw8FhmMmPLH8qhuDf58+X4dFf8AD63kWOHbRae2rfrLeaP7cUi/FSKsPoWsrfZ+m4so88Vlt1B/XjwfzNTcfzU/ofMrlKjPeu6l/cne5F601hayOMM0KavaBgkeRxn31Cs+mrsfNW86aby5Vu64nB/48n8qv/Bo+Zw3k+qOWx6mXpBObnd4s3rehMG+/EhBPH9Jc1QpJwk16p/wdkXrTRWdrOD1MmeHW275zyHWxk1Zsu2FmF39i58Qujbw7a+RPemJSptZdLlAZkYqrMFLBCpOkHGSuKheHXxpvUpdiu8KyYY+Qpzel1OL0fhXu57WaNwl1aMCHR0yEfBxqAyCJG4jwFbOJ3122KUHs3cZyasi5Tre+hH9p7DvdnShiJFMZPV3UQ1IQeGWIUhSRjUrjBOefCoF1Trk5Q7P0OqGdj5dKqyukl0UjlXW2HupeslnaeTR6zYwFzyUIoRRnngccVoyJ2yjuS0iW4NVg1WuNMuafua92Ow/3W/I1zVdJon89J48k/Zn0zsfPUQ559WmfbpGanD5QcDeRMX9k/il1Hj7wibP/L+dQXiKO8GX1Rtq+I6Ar55V1mjrfY0ujSTVsy1Y8NUerHhlmOK+vQSjFJeiRHmpvx2LrZs3cJ5IGPlPE2B73RKjuMVeZh2L5bPdb1JHVkQMCDxBBBHkRxr5lCXJJP2O1roaPRs+LJYTztpJbc95xE7BCceKaT76+tU2ebCM/dJnA/YldbjAoBQCgFAKAUAoBQCgMGsArvZu3LW3uL6KWeKJhdu2mSREJDxxtqAY8iSapfiLAvuyFOqDa16HTVJJGvvdvJbTW0sFtL6ROwGiO3HXvkMpBOjIUcOJOBXPwThmVXlRsnBpL36GbJrl0T7amzYrmFop4w8bjtK3xByOIYHBBHEEZFXw5U2uqK32h0SOGJt7kaO5JkLEeXWIw4eZUmueeLXIm8fj+ZStb39Tmjorv8jt2o8TrmOPd1Yz8a1rCivU7ZeKLn/6a/f/AMEn3T6MxbTJcTzGSWMkxhB1aKSCD3lmyCRxOOPKuiqqNa6ELm8QuzHuzX6Hpvru3eSXS3NqIpFEIiaNnMbZDs2pW0kHmBg+FacrF8+HLza67IPPw/xVahzcuns48WwNpOQBaxxeLSzoQPdEGJ+VRkOCLm3ORDw8Ox5tzmSbdTc028vpFxJ10+kouldMcSk5YRqcnJwAWJzw7uNSuPjV0R5YL9ScxMOrGhy1olpXhXSdJBYOjjRrSK9njgLMUiVYT1at9RXdWOkHOPAVsjdNR5d9Dit4djW2eZKC5vcl2w9lrbQRwRlikShFLHLYHLJrUdxVe2uh+4uLm4mNzCqySu6jRIxw7FgrdoAEZxkZqXw+MX4tPlV9jxOtSeywt0t3TaWSWsjiXHWBmA0giR2JAGcgdrHOoqcnOTk/U9a9DnQdGWzVj6r0UFfFnkLc/tas1nnlrW+h755a5dvX2JeqY/KvJ5PK6lWNGdzhUVmYnuAGSflWOoK0sOmFGOZbKdEJ7JVonOO4shZSDjBxxrX59e9bO5cMynBTVb0RnpB3jhvZ4HtxLiOKRXLxmMZZ4yoGefJuXlXPlzi69bJnw9i315Tc4tJJ9+hG0tjKyxKMtIyxgebsF/nXHjR3aiycbtUMKfXv0PptBgADkKmT5oQzfraKQ3dg0hCoPScsck56tQFVVBYsc9w7jUXxjHnkYkq4Lbej3W0pbZ4tvlbKNTC5C/aNpeAfHqqqFfh7NUk+X7r/AFOh2xOl0YNnZdpjujxnGM4ZhqwfHn76+hLsch0N7tim7tXhVtD5V4n+xJGwaNvZqAz5ZrEoqS0wRm12xfqg9I2XcdYANXVSWsik95X6UEeOONVC/wALycn5c1r5nQr/AHNrcC1nWe9lkgkgimkSSNJTGX16CJjpQkBThMceNWfDolTTGufVrps0Sab2TWuowKAUAoBQCgFAKAUAoBQGlc7KgkbU8MTtjBLIjHHhkjOKwD2t7RE4IioP0VC/kKA96yBQCgFAKAUAoBQCgFAKAUAoDGaA4G/wc7OuxEjO7QOqqoLElhjgBz55oPkUb/Q1yFz6Lc44f4E3u4aai54lkpNl9x/EGHCuMW3taXY1pYXX145V+9FMv5pWp4lnsda47hNfFr9CWdHG700t7FM0Miww6pNbqyBn0lUVQwBPrFs4x2a7cWhw/Myt8d4rXlJVVdUuuy7lrsK2YKjnWGtgzisgAY5UBmgMYoBigM0AoBQCgFAKAUAoBQH4lkCgsxAABJJ4AAcyT4UBG5ukHZqjPpsB+6+s/BcmsNpGG0u5IbO6WVFkjYMjqGRhyZWGVI8iKyZI7L0g7OXP9aQ4JBCh3IIODkKpNeXKK7s8ynGPd6OtsPbkF2hktpFkRWKEjIwwwSCCM8iPjXoyns6VDIoBQCgFAKAUAoBQCgFAYYUBQ95vztBZpiLtgizTqqmK3KqiSuqj+7yeAHHNclmS42ciRYcLgkcjE8+Uvfp9C5d25ZHtYGmOZWijZyBgFmUE4HcMmusrqNu+vY4VDSuqKWVdTEKNTHCjJ7yeFDJxJN97LrY4UnErySCNepBlUOeQd0BVTzPE54HwNY2t6BIwKyDNAKAUAoBQCgFAKAUAoBQCgFAKAUAoDgb9rnZ14PG3l/cNYb9jDekVvctogcjhiM8h4IccKpkLJyv1v1/ufPoWTlk6bff3+ZaW70IitLdBySCJfcsaj+VXP5H0IqnYhzAhH1gX4eLksfzqn8Qtk8mXX1KBxa2TyprfboTHovbHpqeFwrj2SQxZ/aVqsfDp8+PB+xbuFW+ZiQl+n7E6ruJEUAoBQCgFAKAUAoBQCgMGgPmDagObnx6y5Hv6yQY+NRdq1kF9wJc3CWo+zPpPZJzBER3xof2RUoUJnA6SLRJbWNZF1obq0DL3MGnRSD5dquXKco0TlF6aTa/Y9RW5JM15rRBdWEaIqxpJNIqqAqgrA6qAo5euT7qrPhqyVltk5ybetdfqbrUkkkTQVcDnFAKAUAoBQGDWGCjN4+l26F0wtljSJHK6ZE1M+kkEucjSCRyHId55VPYXApZGP5u9ey9zVK3T0XDu3tZbu2huEGBIgbB+qeTKfMMCPdUFKDhJp+ht3vqdOgFAKAUAoBQCgFAcje5M2N0P93m/htQxrZVd+39Wcn/KYn8BqkVr/E/r/c+eVr/GJf8Ay/uWfc3HV7PaTj2LUtw59mLPCrufROxWmylAhiA7o0/dFUXL63S+p81znvIn9SSdHsmL24XuaCFseavKCfgV+VWTg090NezLZ4fnvGcfZlh1LE8KAUAoBQCgFAKAUAoDBoCoulzaMqXsKxyzRhYCx0SSIrF5COSkAkBT8R5Vz5NrrW0TPA8CvMtcbOyWyu2iBD8yXLFiSWJZubEk5JzxqNd8pTUmXevhlVVMqatpP5m9fbxXphKm9ucKhA0useAq8P7tQfia6oZcpTS0V/K8O1UUSs5m2kXZvcM2AOc6WtXyeJ7E0TE+3hnNdWRHmqmvk/4Kgu5rbSJ9O2fj/Nn1fd9GlyPxafhVQ8K782z/AH6nRd2R29r7xW1tgTzIjHkmdUjfdjXLH3Crn9l7nN3N7Z96k0aSxMHjdQyMORB5GvSBsUAoDBoCHbwb3ssjQWUayzJgSO5KwxE8dLEdp3xx0ryyMkcK211SsfQ4cziFGGt2vq/Q/O7e9kjTrbXqRpK4JhkiLdVLpGWUBu0jgcdJJyMkHhWLqZV9xg59WXDmr7+qfcpze/cu7ivJVEE0iPI7RvGjSBldyQMqDpbjghscvCrPw7jtNGL5Vi6o3zq29l8bk7La1sLeGT11TLjwZyWYe4sR7qq1s+exy93s3LoiJ7976SrK1rZtoKYE0+AxViM9XGp4asEEsc4zgDPLtwsCWS++okpw7hk8uXfUV3f+hG9n75X1u2szNdJzeKUJqI7+qdFXS2OQORwrsyeD8kHOuW9ehIZnAfLrc6pb16MuTZW0EuIY5ojmORFdTy4MMjI7j4ioQrht0AoBQCgFAaW2Y9VvMuM6opBjxyh4UMFQxRia2VSSBJCBngSA6c/nVJlPyshy12Z87nZ5OW5a7NmwZrwQtEt9KVKFMSR27jBXHPQDy86lFxuW/wA0f2JiHiOe/wA8Fr5H7hTSqr4AD4DFQd0+eTlruV66fmTc0u51NzXxtJP0raYfhkhI/M1YeBy/JKJafDk/yTj89lmVOllFAKAwTQAmgGaA09p7Vht0Mk8qRIOGp2CjPcBnmfIVhdXpA1Ni7zWl3kW08cpHEqp7QGeZQ4YDzxWZRlF9QdYtisIEQv8ApIskdkRpJipwTFGzpnvAk4IceRrdCiyz4Itm+rGtt+CLZ7bD38tLlxHqeGQ+qky6C/3GyUY+QOfKvNlM6+k4tGLaLKn/AFItfUrrpWude0mUH+7ghUjzLSufkUqOzn0SLH4XSVk5y6LSREAc8iOePf4e2o1wa9C4xyKppzjLaX2PC6IaN8EHsNyOfqnvFb6oSjNbRw52RTdizUZJ9PcvrfCXVse4cf6oXHMckDD2GpeS2tHzM4u/xlD2PUSdXK131avjUVWSCZZGA5ZCnIz34qi8Bv8AJndN+kd/c6rVtI7WyNiQWw+hjVSfWc8ZHPe0kh7TE88k1E5HEb8mzmnJ6329D2oJI2twgBYW+Pssfi7Gvp1PWuP0RxN+pHd9OkdYGaG0CySrkPIxPVRHw4eu/iAcDvOeFeLbow9f0JDC4dZkPfaK7t+hC9ldJ96r6jNFcr3xsI0OM8dDx4K/rAitayJRf51okHweixaxrlKXsWNfb3LLsm4vbUsGWGXAYdqOVQRpYeIbHkeB4iutfmXQgJxcHqS00RN4HjW3tLUhZp2KLI41gEIzyyuDxZjgnJ7zUnbLyakolFwcd8TzJ2Xv8sfT+DSspHnns7Rwxvbe7iafgRoELZllLAAaHX1fHWK5rrlZWl6k1g8Msxs2ycVqDX+0OmDb13a3wFvcyxpJbx5RSAoOuXJHA4JxzGD58BiQ4Lw6vMskpvsTVk3FEs6GJHfZxkkeSRnnlOXd5G4aVxliTjsk48zUbl1xrvlGPZM2Re1tlcbv28l7KkcRVXuDNOzuCQisxdzpBBZsuoAz76lI5X4XFiq+7LLHMeFhVxr+KXU/FwHgnktrjSskbYB4qsq90kYbu8QCcca68HiauTVzSaJDhvGFfFxvaT/kszodZvQW4fRdfL1BzwKEgsR4DretHu8KruQ4edJw7FSynDz58nbZPBWo0GaAUAoBQH4kXIIPeMfGjMFIW1yILQOQxESYIHFux2cDJ58MVUcijzMyVa6bZRcrF83PlVF62zr21hePysLhfN2tkH8Un5V0rgdnZyR1rw3b6zX3NW3mcvLHJGY5IpNDLqVuaKykFeGCGFR+bhvGaTe9kZxHAeHNRb3vqdPdr/xK2+5cD9hT/I1J8DfWSJjw2+syxtsX4gglmYEiKN3IHAkKCcDPsqxFqZALzfDaLdQUht4FkmgRgXaeQiR1DY7KquM+furdKiUY8zI2ji2Pff5Fe2+v2JnvZtF7ezuJo8dYkbGPPEazwTI7+0RWlLZIykox2yCTbS2gslsZL3INxAjokMUasruAwJOo/Ajmfd1243lw5myD4fxtZeQ61Dp1LG2zGWt5VUkMY5ApU4YEocEHuOe+uRE8fN27G+1zDPbSTXNw8UWnUmt21Iy4K6ScMe1wz8asGRwquOFC+G+Z6+5qU9yaM7a2je7XuWdUeQgdiKMMyxIeQGOAz3scFvZgDqxFh8OSlf8Amn7L0PEuafY5Wz7qexukcBkmhcdhsqc96MDxCsDg+IbI7qksuvG4niuVGtr+fmeItwl1L43420s2xmmj9W5SJF8QJ2VTnHeAT7xVGhDc+VnfVHzLFH3K42Vs2Wd+otYtbKoJyQkca8Qpd+OM44AAk4PDvqz5GdXiRVcFtlxyuJU4EVVBbke28O79xbBReRx6JDpV43aRNXNVYsqsrHBIOMcOea56eIV5T8q5dzlx+K15j8jIh3/UkHR9sO1vTM12hnuItCFpHdg8RX6F2TOCwwyEnOdGe81C5WP5Nrh7EFmUzxbnWn0/sV7tdE6676pVSMz3ARVAChVdkGkDhjC91QuTL+skWfg1euG2P32XRY7jWFxZQCW0hyYI8sqhHyUGSHXDfOpFlK2dDfmIJsq8UcltJlHfwETAcT+dAeO1XiiiEtwARD2wcaiG0lRoHMudRUAcTqx318vpjddfKml/F0Z2vSW2eWwds+kiQNFJC8Umh45NOpcorqTpJHFWHfWziPDJYNkYt7312IT50zg3W1zBsECIlJNTWqnkVKzvHIw8wquR7BX0auz+gpv2X8GrHod10al6vRVU0XYKqAOyQBjhy4DHhUXXb/UUpH0bLxEsOVNXToSbfLedL5bYLbGJoixZiYyCDHpwunjjOD7q777oSg0u5U+F4F2PlQnPWvqfjcq7Xr3s5mxBfRtAwyeEmk9W4HjjK5+54VjElJrTPXiKipTVtbXXv9Ts36Sr1UNyTa3cThref1opHQEao25EMucxthsNy4ZqbU4Xw5X0aPmLxLuG5Er6lzVvuvUl26m9jvOLa9hjiuJFJSWI5in0DtAZGpXA46TngDXLbVKt6kTuHm05Ueapv5p90Vv07T52gq/Zgi+JaUn8x8atfhaP+ZI3XehZHQ2P7Kj4f4lx/GeqzmveRP6s3R7FW2sUttNohcw3FpI8edIbs8QAyn1kdNJ+fMVJ0U15uNGPNpx6FmxsevPxI1qWpROzd73XMgAvbezvYhzjMRR/ajMzDV5YGfKtN3B7oLceuv3ObI4DfXByi1LX++hbW697bzWsUlqFWEoNCKAujHAoVHBSpyCO4g1FNejIPXodgVgCgFAKAUBg0BR066rcpnGp+rzzwWn059xqta3xL9Soa3xdfX+xd+Ksn0LeisN5k07RuB9qO3k/EHT/AOuq9x2PwS/QqniSH+XL6o/W6q52lAPsxXD/AMJf/kfjWeBx+JmfDcfjkTHfxsbOuvOJl/Fw/nViXVlnseoN/JkK2lIqSWjNwRbu31Z5DJKrnwwxWpPLX9JaKN4ekvx0k+/Uk3SRL/VVj45luLZPcJkdv2UPxqOrW5JFxzpqGPOT9EyLbxHEIf8Ay5YJT7I5o2b5A1LZS3Wyg8As5c6D99r7FqtxFQp9JPjxjg8tPAcPDgOHur6dwyuMsOvfXps4pv8AMfQfQnbKuzA4A1SSyl8YzlW0AE+QUfGvnnEG5ZE38zrguhAenUxm/XQV1CGPrMc85k06vPTj3Y8qsHhdSdk/bRqv7H72bds2wFBzpTaCK2eSq2lxjPMa2HxqLyIRq4i4+ikd2BJedBv3JF0WbXSG6nt5CFNwEkiJ4amjXTIgPjjQwHm1eeLVSjkOXuSfHaXDKcmukuxKelSaMbOkV2Ad2jEI72lWRWXA78YyfAA1H1bdkUu+0RWPGXmx5V12iNdFkum6ujns+jxlv1ZJMfm1SfGI6uX0RMcehq+LffSKwgfVHrP1gXP65LY+eKqV7/rlm4bDl4Uv/q/ufSO6w/qVrk5+gi4+PYWpb1Z88NLpFH9l3uP9Wm/cOawDk7exJcbOiPqSXWsjx6mCWVAe/wBdUPuql+G61+Ksk+6X9zpuf5UesYxtS8A5NBaOfvZuFz8FA91b/FUdQrf1/seaPVEM3rhPoVyq5IttpO7+S3Ca9R8g0/uwT3VNYUnfgwfyX26HTgWRqy4yl23+xB649tM+mtKyPyaLA6KbfZ00Xo81tbm6iz66KzSx/UkXVnPA6Wx3jPfU5VKMo7R8vzaLce51S30/gn1ts+wt5kjjitop3BKKqRrIwUZYqANWAK2NbOHq+50tpWEU8TRzoskZHaVgCPn3+dGO+9FORlzs6K4QkyQZuIGJJYrE7FATzOqIaT46jUi4c2Pt9ynRyVj8YcY/DLo/r/8Apw+mSdZL5ZU4rJbW7g+TdZj5AVP+Fu1i+har/QtToafOyoh4STj/AJznj58arGbHV8182bodjq7a3Xsb5iZY1eROyXR2SReHBWaNge/Ok8OXCueMmuz0e4yknuL/AGKm2tstrS5ltmYsE0tEzcWaJ86Cx72BDrn9HPfVn4RluyLhN9UXLgWdK+Drse2v4JP0UbSKXE1qfUkUzx/oupVZh7DlG9urxqK4rj+VftepB8bxVRkbj2l1RaoqMIgzQCgFAKA/LGsMwUZGM2oyQuXHHwJnHaz7eOarmt8S6e5Utf8AN/1LzAqyFuRXG/cQXaEbd8tsQf8A2ZeH8U1C8ahumL9mV7xFXuiMvZ/yNyFztHP2bZ/2pY8fun4V54Gv6cvqefDi/pTfzJP0g6v6Pn0KWICEgAsSqyIZMAcT2A1TsXppk/dBzrlFeqa+xDy0F1CRlJYnHHBBBHu5HPwIqa3CyGmz5k68nDvckmpJ+xyr20itEE009xKIsmCOaZ5FVypAWNTzY50jmRmtHlVU/n2TKz83iP8AhuXlT79Dddjc2RJABlgJwCSAXQ8ATW6T56tsiYQWLnqMX8MtFj7uXnXWlvKDnrIYn/EgNQp9OPk+4B1HVz7/AGgcfnX0/hL3hV69jis7s7+7e2L+BXFk1wFOnrBHG0iBiOyf7tgrlccRgnh4VWeJ04Dy5KblF+vTozdDn5ehoXFjdTSEtFcPI5ySYp2dmPiSuSTXdicT4dh0tVv7dWeXCcn1L53V3K6vZTWdxwacO0uMdhnxpC+aYXj4rVPybvOtlb7nRHoVxt7d24th1d5AZI+OJo1aWNsfWYKC0bY8R7DUpVxGm2CryFvXqWSji1N1Sqyl8tmhs9OtcCBJriTkuBLKyjw6yQ6UX2sBW5X4GN+avq/ub4ZPDMP89X5pfqy2dyN1mtYJpLjHXzJ21BysaKG0RA95GpiT3lvACoXIud1jmyvZWVLJudkv9oo20B6hMc+qXHt0DFQFn+c/qX/EX/K1r/2/2Ppbd1gbS3KjA6mLAHIDQtTHqfN33NHpChZ9m3ioCWNvKAFBJJ0ngAOJJ5UBFF22t3e7P9GinIjmeSRmgmjRFMEi8XdQM5bFV3g3DLsS2ydmtPsbrJqS0jp7xzTQ7RWWO0nnje1COYVRiGWYlAdTKOTN39/w7OLcPlm1KEWk099TzXPlez23Pt5JJL557V4Y52iISbqyzgQhH1KrMMYA4eddGBjSxceNUnvR5k9tkN3k6M7iJy1kBNETwjLKsqfoguQrqO7JB9tercRTe0WDh3H540OSxcy+5Gp90b08Gsp8g9wU4PiGRiPeDWiGPdB9GSV/GeH5MNXRf011/ckG5G4t6t3DcPF6OIpNbM5RpJBpKsuEZjxViMsRjwrrqrnF7k9kDxDLxbK1XRXy6fc2dnz300cgN83UTST8OrUyBDI6hY5CeypUDu4Z4YqUoxedbKLxHj34W2dSh19/Q9drx6LYW9uMPIot7dRz1MulT7FGWJ7gpNdd8o11cv6Fe4VVZmZ6sa9eZs4XStutcm6j6i3mkiW2gjDxxs4zH1gwQgJHDT3Y41u4JxOvCnJW+p9Atg2kSHcCyvYtkX8LRSQyDrTb6xoOWgX1QeI7YJz4t5GovOthbkSnDsz3FdNEM3UvpLIpPY6AHROsictolXmCSOKuOPaHiakp8NjdVGdP6lms4NHIphZjd9dVs3dq7Umu7hricIrFFjSNCxVEUseLNgsxLHJwO6u/huBLHbnPv8iR4Pw2eK5TsfV+iJJ0W7PaS8e4weriiaIN3NI7IWUeOlV444AtjnnEXxfIjbYkvQhuO5UbblGP/aWyKiSDM0AoBQCgPywoYZUydHN+9s8LzWsYYSKMLLKSGYle0SoXAIGcNyrieDW7/O67OD/htX4j8Rt77/ItW0QqihjqYAAtjGSBxOO7NdpIET333ZuLqe2lt5IU6pZlbrQ5z1hixgLj7Hea05FEb4ckuxz5WNHIr8uXY89090rmC69InuIm+iaLq4o3UHLKwYs7k8MHhgc68YuJDHi4w319zXh4VeJBwr3p+5NSK6TsOBe7k2Erl5LWEufWYKFJ9pXGaIw1vufqx3PsoW1w20SOAQH05YZGDgnJFZbb7mFFLsQTdY5s4PKML+Hh/KpmjrUj5txX8vEJ/UmfRwf7Nth9lCn/AA3ZP5VDPufSK3zQT+SPnHedQLy5A4ATzADw+lfhX0jgH/RRf1Oa34i6ega2C2Mrd73DfBYoh+er41R+Lzc8ybfudMF+VFlYqN0z2MVkGNNAAlAficdls8sHPwoD5f2aPooz3aE+GB3+NQ9sJea9H0bh19f/AA+KbXbXf5F+dGl51my7Q5yREEyDn+7JTOf1al0fO7OktEprJ5MYrGgMU6gUAIrJjQxQyY00MaRB13BljLC3vNEZZmVJIVlKamLFVYOvYyTwOT51vryJwWkRuVwjFybPMmuvyZ1dhboLBL18srzzYKozBVWNT6wjReAJ4ZJJPnXidspvqzpxsOnGjy1LRI9NatdDqM4poEF2l0YQPIzwSyW4YkmNBG0Wo82VWXK57wCB7K66cy6npB9Drx86/HWq5aRrWPRYn/mLqWQccrGqwKeeMkEv8GFe7eIZFi05G27imVatSl+3QnOz9nRwRrFCqpGgwqgcB/1781x729sj317m2KwBQCgFAKAUAoBQGKAzQGltfa0NtGZbiRY4wQCzcsk4A+NAc8b5bPwD6baceX08PHHP61Bp+hq3u/1ggOi4Wd+6O3zO5PhiLOPacCspN9jxOcYLcnoiGwYWjtkEg0sAzMPs6mZsE+QOD7KmKU4VdT5vxCyF+c5QfRtEy6O4iNm2mRgtEshz4yds/vVDs+kwjyxS9j5436h0bQu1/wBvKfxOxHyNfQ/Dkt4S/U5rfiLj6CbgNs91HNLhwf1kjZSPLB+RqlcVXLl2J+50w6xRZFcB6FAKAUBhhmgI1HuBs1eVjbd54xq3P20M7etEgtbVY1VI1VEUYVVAAA8ABwFDylo9qGRQCgFAKAUAoBQCgFAKAUAoBQCgFAKAUAoBQCgFAKAUBCekrtGxjPqtd6j5mOCZkH4gD7hW2hJ2LZHcVsnXiWSh31/dHIawiOcxRknnlFOfbwqY8qHsfOfxuSuinLp8z2hgVBhVCjwAAHyr0oxj2RrnbfZ8TbOXti+yrQQESXMgKJGvbKluzrkC50IucljgVoyLoxi1vqS3COF3W3xnKLUU97LR2ZaCGGKJfVjjRB7EUAflUOfRT5n6SOO07zA5TH91Bn2ag3Grr4dzKoUOE5JM5roveyZ/9n6+ImuYeatGj8CDhlZlycd5DD8NQnH5VzyueD3tfc21bS6l3CoRGwzWQKAUAoBQCgFAKAUAoBQCgFAKAUAoBQCgFAKAUAoBQCgFAKAUAoBQCgOdtvYkN2gjuI9aqwdeLKVYAgMrKQQcE8Qe+iejDSa0zif6AWvebkjw9KusfJ8n3mvfmS92cywsdPfIv2R6ruFY98Jb78s7/EM5z76xzy92bFRUu0V+y/0Ozs3ZENuumCKOJfBFC59uOfvrybUtG9Qyad5suGXHWwxyY5a0V8ezUKx9QelrZxxjEcaIPBFVR8AKP3YNgVkCgFAKAUAoBQCgFAKAUAoBQCgFAKAUAoBQCgFAKAUAoBQCgFAKAUAoBQCgFAKAUAoBQCgFAKAUAoBQCgFAKAUAoBQCgFAKAUAoBQCgFAKAUAoBQH//2Q=="/>
          <p:cNvSpPr>
            <a:spLocks noChangeAspect="1" noChangeArrowheads="1"/>
          </p:cNvSpPr>
          <p:nvPr/>
        </p:nvSpPr>
        <p:spPr bwMode="auto">
          <a:xfrm>
            <a:off x="673100" y="452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4" name="Picture 14" descr="http://www.thegeminigeek.com/wp-content/uploads/2010/04/hypothesis-test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5" y="3339811"/>
            <a:ext cx="47148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Cuales</a:t>
            </a:r>
            <a:r>
              <a:rPr lang="en-US" dirty="0" smtClean="0"/>
              <a:t> son los </a:t>
            </a:r>
            <a:r>
              <a:rPr lang="en-US" dirty="0" err="1" smtClean="0"/>
              <a:t>pasos</a:t>
            </a:r>
            <a:r>
              <a:rPr lang="en-US" dirty="0" smtClean="0"/>
              <a:t> del </a:t>
            </a:r>
            <a:r>
              <a:rPr lang="en-US" dirty="0" err="1" smtClean="0"/>
              <a:t>metodo</a:t>
            </a:r>
            <a:r>
              <a:rPr lang="en-US" dirty="0" smtClean="0"/>
              <a:t> </a:t>
            </a:r>
            <a:r>
              <a:rPr lang="en-US" dirty="0" err="1" smtClean="0"/>
              <a:t>cientifico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4: Observations and measurements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146" name="Picture 2" descr="http://t1.gstatic.com/images?q=tbn:ANd9GcRzfKPpMnU0IOQj62MvJpPHdZbc5Sp1cEyD8v5p_lT_VJXALBgVrw&amp;reload=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0.gstatic.com/images?q=tbn:ANd9GcSZPOPo8NaqcyaGvcgPvrcdoXbspD21x0gFNSnUuBxDYQRQMnB1:chemwiki.ucdavis.edu/%40api/deki/files/4960/%3DMeasuring_penc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27622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Cuales</a:t>
            </a:r>
            <a:r>
              <a:rPr lang="en-US" dirty="0" smtClean="0"/>
              <a:t> son los </a:t>
            </a:r>
            <a:r>
              <a:rPr lang="en-US" dirty="0" err="1" smtClean="0"/>
              <a:t>pasos</a:t>
            </a:r>
            <a:r>
              <a:rPr lang="en-US" dirty="0" smtClean="0"/>
              <a:t> del </a:t>
            </a:r>
            <a:r>
              <a:rPr lang="en-US" dirty="0" err="1" smtClean="0"/>
              <a:t>metodo</a:t>
            </a:r>
            <a:r>
              <a:rPr lang="en-US" dirty="0" smtClean="0"/>
              <a:t> </a:t>
            </a:r>
            <a:r>
              <a:rPr lang="en-US" dirty="0" err="1" smtClean="0"/>
              <a:t>cientifico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5: Analysis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>Step 6: Conclusions</a:t>
            </a:r>
          </a:p>
          <a:p>
            <a:endParaRPr lang="en-US" dirty="0" smtClean="0"/>
          </a:p>
          <a:p>
            <a:r>
              <a:rPr lang="en-US" dirty="0" smtClean="0"/>
              <a:t>Step 7: Repeat the experiment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Why should the experiment be repeated again?</a:t>
            </a:r>
          </a:p>
          <a:p>
            <a:endParaRPr lang="en-US" dirty="0" smtClean="0"/>
          </a:p>
          <a:p>
            <a:pPr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253</TotalTime>
  <Words>1002</Words>
  <Application>Microsoft Office PowerPoint</Application>
  <PresentationFormat>On-screen Show (4:3)</PresentationFormat>
  <Paragraphs>223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Median</vt:lpstr>
      <vt:lpstr>     Unidad 1: Introduccion al estudio del medio ambiente</vt:lpstr>
      <vt:lpstr>Aim and Do Now September 10, 2013</vt:lpstr>
      <vt:lpstr> El metodo cientifico </vt:lpstr>
      <vt:lpstr>Que es el metodo cientifico?</vt:lpstr>
      <vt:lpstr>Cuales son los pasos del metodo cientifico?</vt:lpstr>
      <vt:lpstr>Cuales son los pasos del metodo cientifico?</vt:lpstr>
      <vt:lpstr>Cuales son los pasos del metodo cientifico?</vt:lpstr>
      <vt:lpstr>Cuales son los pasos del metodo cientifico?</vt:lpstr>
      <vt:lpstr>Cuales son los pasos del metodo cientifico?</vt:lpstr>
      <vt:lpstr>So what are the steps of the scientific method again?</vt:lpstr>
      <vt:lpstr>What is a theory?</vt:lpstr>
      <vt:lpstr>What is a scientific law ?</vt:lpstr>
      <vt:lpstr>Unidades de medida estandar internacional</vt:lpstr>
      <vt:lpstr>What is the standard unit for each of  these?</vt:lpstr>
      <vt:lpstr>Prefijos comunes del SI</vt:lpstr>
      <vt:lpstr>Escalas de temperatura- Temperature Scales</vt:lpstr>
      <vt:lpstr>Tipos de Microscopios</vt:lpstr>
      <vt:lpstr>Tipos de Microscopios</vt:lpstr>
      <vt:lpstr>Light Microscope</vt:lpstr>
      <vt:lpstr>Simple Microscope</vt:lpstr>
      <vt:lpstr>Compound Microscope</vt:lpstr>
      <vt:lpstr>Terminologia Microscopio</vt:lpstr>
      <vt:lpstr>Magnification</vt:lpstr>
      <vt:lpstr>Resolution</vt:lpstr>
      <vt:lpstr>Field of View</vt:lpstr>
      <vt:lpstr>Microscope Parts</vt:lpstr>
      <vt:lpstr>Microscope Parts</vt:lpstr>
      <vt:lpstr>PowerPoint Presentation</vt:lpstr>
      <vt:lpstr>Microscope parts</vt:lpstr>
      <vt:lpstr>PowerPoint Presentation</vt:lpstr>
      <vt:lpstr>PowerPoint Presentation</vt:lpstr>
      <vt:lpstr>Laboratory Techniques</vt:lpstr>
      <vt:lpstr>Centrifugation- Centrifugacion</vt:lpstr>
      <vt:lpstr>Electrophoresis- electroforesis</vt:lpstr>
      <vt:lpstr>PowerPoint Presentation</vt:lpstr>
      <vt:lpstr>Micro- Dissection- Dissecion micro</vt:lpstr>
      <vt:lpstr>Chromatography- cromatografia</vt:lpstr>
      <vt:lpstr>Tissue culture- cultivo de tejido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Introduction to the study of the environment</dc:title>
  <dc:creator>Melba</dc:creator>
  <cp:lastModifiedBy>Iannelli, Richard</cp:lastModifiedBy>
  <cp:revision>8</cp:revision>
  <dcterms:created xsi:type="dcterms:W3CDTF">2013-09-07T22:46:44Z</dcterms:created>
  <dcterms:modified xsi:type="dcterms:W3CDTF">2013-09-24T15:58:06Z</dcterms:modified>
</cp:coreProperties>
</file>